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306" r:id="rId4"/>
    <p:sldId id="307" r:id="rId5"/>
    <p:sldId id="305" r:id="rId6"/>
    <p:sldId id="308" r:id="rId7"/>
    <p:sldId id="294" r:id="rId8"/>
    <p:sldId id="324" r:id="rId9"/>
    <p:sldId id="314" r:id="rId10"/>
    <p:sldId id="310" r:id="rId11"/>
    <p:sldId id="327" r:id="rId12"/>
    <p:sldId id="328" r:id="rId13"/>
    <p:sldId id="331" r:id="rId14"/>
    <p:sldId id="330" r:id="rId15"/>
    <p:sldId id="320" r:id="rId16"/>
    <p:sldId id="309" r:id="rId17"/>
    <p:sldId id="321" r:id="rId18"/>
    <p:sldId id="290" r:id="rId19"/>
    <p:sldId id="312" r:id="rId20"/>
    <p:sldId id="300" r:id="rId21"/>
    <p:sldId id="325" r:id="rId22"/>
    <p:sldId id="315" r:id="rId23"/>
    <p:sldId id="316" r:id="rId24"/>
    <p:sldId id="322" r:id="rId25"/>
    <p:sldId id="326" r:id="rId26"/>
    <p:sldId id="332" r:id="rId27"/>
    <p:sldId id="313" r:id="rId28"/>
    <p:sldId id="302" r:id="rId29"/>
    <p:sldId id="323" r:id="rId30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A592"/>
    <a:srgbClr val="D250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8917" autoAdjust="0"/>
  </p:normalViewPr>
  <p:slideViewPr>
    <p:cSldViewPr>
      <p:cViewPr varScale="1">
        <p:scale>
          <a:sx n="77" d="100"/>
          <a:sy n="77" d="100"/>
        </p:scale>
        <p:origin x="1618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60.pn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svg>
</file>

<file path=ppt/media/image33.png>
</file>

<file path=ppt/media/image34.png>
</file>

<file path=ppt/media/image35.png>
</file>

<file path=ppt/media/image36.jpg>
</file>

<file path=ppt/media/image37.png>
</file>

<file path=ppt/media/image38.jpg>
</file>

<file path=ppt/media/image39.png>
</file>

<file path=ppt/media/image4.png>
</file>

<file path=ppt/media/image40.png>
</file>

<file path=ppt/media/image41.png>
</file>

<file path=ppt/media/image42.png>
</file>

<file path=ppt/media/image5.jpeg>
</file>

<file path=ppt/media/image6.jp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795B00-E054-4B6E-B6A7-03FAF5A92501}" type="datetimeFigureOut">
              <a:rPr lang="ko-KR" altLang="en-US" smtClean="0"/>
              <a:t>2017-06-21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C17086-DE5C-42BF-A570-15005B601F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3247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17086-DE5C-42BF-A570-15005B601F5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32630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17086-DE5C-42BF-A570-15005B601F5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3997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17086-DE5C-42BF-A570-15005B601F5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04853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17086-DE5C-42BF-A570-15005B601F5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16692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17086-DE5C-42BF-A570-15005B601F5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6948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17086-DE5C-42BF-A570-15005B601F5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8500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17086-DE5C-42BF-A570-15005B601F5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440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C17086-DE5C-42BF-A570-15005B601F54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5425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ctrTitle"/>
          </p:nvPr>
        </p:nvSpPr>
        <p:spPr>
          <a:xfrm>
            <a:off x="685800" y="2130423"/>
            <a:ext cx="7772400" cy="147002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부제목 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3"/>
          </a:xfrm>
        </p:spPr>
        <p:txBody>
          <a:bodyPr anchorCtr="1"/>
          <a:lstStyle>
            <a:lvl1pPr marL="0" indent="0" algn="ctr">
              <a:buNone/>
              <a:defRPr>
                <a:solidFill>
                  <a:srgbClr val="898989"/>
                </a:solidFill>
              </a:defRPr>
            </a:lvl1pPr>
          </a:lstStyle>
          <a:p>
            <a:pPr lvl="0"/>
            <a:r>
              <a:rPr lang="ko-KR"/>
              <a:t>마스터 부제목 스타일 편집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7F5CEE0-3572-41A0-99A4-0AD7D452280E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038EDDD-08AB-456E-B214-235A6E39A55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1913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F49A871-7C49-4590-8373-173FF9841AE7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A27F96B-65BC-4933-BF25-DDEB61107BE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624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 txBox="1"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9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세로 텍스트 개체 틀 2"/>
          <p:cNvSpPr txBox="1">
            <a:spLocks noGrp="1"/>
          </p:cNvSpPr>
          <p:nvPr>
            <p:ph type="body" orient="vert" idx="1"/>
          </p:nvPr>
        </p:nvSpPr>
        <p:spPr>
          <a:xfrm>
            <a:off x="457200" y="274640"/>
            <a:ext cx="6019796" cy="5851529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7745DB2-3984-4A89-BDE5-559354A13C29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CE9B581-28B2-415D-82AC-70270418E68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2601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 userDrawn="1">
            <p:ph type="ctrTitle"/>
          </p:nvPr>
        </p:nvSpPr>
        <p:spPr>
          <a:xfrm>
            <a:off x="685800" y="116632"/>
            <a:ext cx="7772401" cy="720080"/>
          </a:xfrm>
        </p:spPr>
        <p:txBody>
          <a:bodyPr>
            <a:normAutofit/>
          </a:bodyPr>
          <a:lstStyle>
            <a:lvl1pPr algn="l">
              <a:defRPr sz="3600" b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no Pro Smbd Display" pitchFamily="18" charset="0"/>
                <a:cs typeface="Arial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6513601" y="260100"/>
            <a:ext cx="1419224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/>
            <a:r>
              <a:rPr lang="en-US" altLang="ko-KR" sz="10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Arial" pitchFamily="34" charset="0"/>
                <a:ea typeface="HY강B" pitchFamily="18" charset="-127"/>
                <a:cs typeface="Arial" pitchFamily="34" charset="0"/>
              </a:rPr>
              <a:t>INSERT LOGO</a:t>
            </a:r>
            <a:endParaRPr kumimoji="0" lang="en-US" altLang="ko-KR" sz="10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Arial" pitchFamily="34" charset="0"/>
              <a:ea typeface="HY강B" pitchFamily="18" charset="-127"/>
              <a:cs typeface="Arial" pitchFamily="34" charset="0"/>
            </a:endParaRPr>
          </a:p>
        </p:txBody>
      </p:sp>
      <p:sp>
        <p:nvSpPr>
          <p:cNvPr id="10" name="육각형 9"/>
          <p:cNvSpPr/>
          <p:nvPr userDrawn="1"/>
        </p:nvSpPr>
        <p:spPr>
          <a:xfrm>
            <a:off x="7752408" y="187796"/>
            <a:ext cx="513680" cy="442828"/>
          </a:xfrm>
          <a:prstGeom prst="hexagon">
            <a:avLst/>
          </a:prstGeom>
          <a:solidFill>
            <a:srgbClr val="2283C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육각형 10"/>
          <p:cNvSpPr/>
          <p:nvPr userDrawn="1"/>
        </p:nvSpPr>
        <p:spPr>
          <a:xfrm>
            <a:off x="8112448" y="187796"/>
            <a:ext cx="513680" cy="442828"/>
          </a:xfrm>
          <a:prstGeom prst="hexagon">
            <a:avLst/>
          </a:prstGeom>
          <a:solidFill>
            <a:srgbClr val="30AA09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육각형 11"/>
          <p:cNvSpPr/>
          <p:nvPr userDrawn="1"/>
        </p:nvSpPr>
        <p:spPr>
          <a:xfrm>
            <a:off x="8472488" y="187796"/>
            <a:ext cx="513680" cy="442828"/>
          </a:xfrm>
          <a:prstGeom prst="hexagon">
            <a:avLst/>
          </a:pr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/>
          <p:cNvSpPr/>
          <p:nvPr userDrawn="1"/>
        </p:nvSpPr>
        <p:spPr>
          <a:xfrm>
            <a:off x="0" y="0"/>
            <a:ext cx="2483768" cy="45719"/>
          </a:xfrm>
          <a:prstGeom prst="rect">
            <a:avLst/>
          </a:prstGeom>
          <a:solidFill>
            <a:srgbClr val="2283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 userDrawn="1"/>
        </p:nvSpPr>
        <p:spPr>
          <a:xfrm>
            <a:off x="2483768" y="0"/>
            <a:ext cx="3240000" cy="45719"/>
          </a:xfrm>
          <a:prstGeom prst="rect">
            <a:avLst/>
          </a:prstGeom>
          <a:solidFill>
            <a:srgbClr val="30AA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/>
          <p:cNvSpPr/>
          <p:nvPr userDrawn="1"/>
        </p:nvSpPr>
        <p:spPr>
          <a:xfrm>
            <a:off x="5724000" y="0"/>
            <a:ext cx="3420000" cy="4571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54850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7BC74ED-9869-4B0C-819C-732CF9152363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3FA6D85-EF86-4B1D-9D48-84AB9096AAA7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1124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722311" y="4406895"/>
            <a:ext cx="7772400" cy="1362071"/>
          </a:xfrm>
        </p:spPr>
        <p:txBody>
          <a:bodyPr anchor="t" anchorCtr="0"/>
          <a:lstStyle>
            <a:lvl1pPr algn="l">
              <a:defRPr sz="4000" b="1" cap="all"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 idx="1"/>
          </p:nvPr>
        </p:nvSpPr>
        <p:spPr>
          <a:xfrm>
            <a:off x="722311" y="2906713"/>
            <a:ext cx="7772400" cy="1500182"/>
          </a:xfrm>
        </p:spPr>
        <p:txBody>
          <a:bodyPr anchor="b"/>
          <a:lstStyle>
            <a:lvl1pPr marL="0" indent="0">
              <a:spcBef>
                <a:spcPts val="500"/>
              </a:spcBef>
              <a:buNone/>
              <a:defRPr sz="2000">
                <a:solidFill>
                  <a:srgbClr val="898989"/>
                </a:solidFill>
              </a:defRPr>
            </a:lvl1pPr>
          </a:lstStyle>
          <a:p>
            <a:pPr lvl="0"/>
            <a:r>
              <a:rPr lang="ko-KR"/>
              <a:t>마스터 텍스트 스타일을 편집합니다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4DBBC90-99E2-4CD0-A915-89EAAF709B3B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1647A5F-3A76-43DA-9018-0574FE6DD4E2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482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457200" y="1600200"/>
            <a:ext cx="4038603" cy="4525959"/>
          </a:xfrm>
        </p:spPr>
        <p:txBody>
          <a:bodyPr/>
          <a:lstStyle>
            <a:lvl1pPr>
              <a:spcBef>
                <a:spcPts val="700"/>
              </a:spcBef>
              <a:defRPr sz="2800"/>
            </a:lvl1pPr>
            <a:lvl2pPr>
              <a:spcBef>
                <a:spcPts val="600"/>
              </a:spcBef>
              <a:defRPr sz="2400"/>
            </a:lvl2pPr>
            <a:lvl3pPr>
              <a:spcBef>
                <a:spcPts val="500"/>
              </a:spcBef>
              <a:defRPr sz="2000"/>
            </a:lvl3pPr>
            <a:lvl4pPr>
              <a:spcBef>
                <a:spcPts val="400"/>
              </a:spcBef>
              <a:defRPr sz="1800"/>
            </a:lvl4pPr>
            <a:lvl5pPr>
              <a:spcBef>
                <a:spcPts val="400"/>
              </a:spcBef>
              <a:defRPr sz="1800"/>
            </a:lvl5pPr>
          </a:lstStyle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 idx="2"/>
          </p:nvPr>
        </p:nvSpPr>
        <p:spPr>
          <a:xfrm>
            <a:off x="4648196" y="1600200"/>
            <a:ext cx="4038603" cy="4525959"/>
          </a:xfrm>
        </p:spPr>
        <p:txBody>
          <a:bodyPr/>
          <a:lstStyle>
            <a:lvl1pPr>
              <a:spcBef>
                <a:spcPts val="700"/>
              </a:spcBef>
              <a:defRPr sz="2800"/>
            </a:lvl1pPr>
            <a:lvl2pPr>
              <a:spcBef>
                <a:spcPts val="600"/>
              </a:spcBef>
              <a:defRPr sz="2400"/>
            </a:lvl2pPr>
            <a:lvl3pPr>
              <a:spcBef>
                <a:spcPts val="500"/>
              </a:spcBef>
              <a:defRPr sz="2000"/>
            </a:lvl3pPr>
            <a:lvl4pPr>
              <a:spcBef>
                <a:spcPts val="400"/>
              </a:spcBef>
              <a:defRPr sz="1800"/>
            </a:lvl4pPr>
            <a:lvl5pPr>
              <a:spcBef>
                <a:spcPts val="400"/>
              </a:spcBef>
              <a:defRPr sz="1800"/>
            </a:lvl5pPr>
          </a:lstStyle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0537C86-58D0-4264-B0E6-81BBA3E74AE4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82BBC19-9B2C-48B8-B068-1C33FEDBEBE8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094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4" cy="639759"/>
          </a:xfrm>
        </p:spPr>
        <p:txBody>
          <a:bodyPr anchor="b"/>
          <a:lstStyle>
            <a:lvl1pPr marL="0" indent="0">
              <a:spcBef>
                <a:spcPts val="600"/>
              </a:spcBef>
              <a:buNone/>
              <a:defRPr sz="2400" b="1"/>
            </a:lvl1pPr>
          </a:lstStyle>
          <a:p>
            <a:pPr lvl="0"/>
            <a:r>
              <a:rPr lang="ko-KR"/>
              <a:t>마스터 텍스트 스타일을 편집합니다</a:t>
            </a:r>
          </a:p>
        </p:txBody>
      </p:sp>
      <p:sp>
        <p:nvSpPr>
          <p:cNvPr id="4" name="내용 개체 틀 3"/>
          <p:cNvSpPr txBox="1">
            <a:spLocks noGrp="1"/>
          </p:cNvSpPr>
          <p:nvPr>
            <p:ph idx="2"/>
          </p:nvPr>
        </p:nvSpPr>
        <p:spPr>
          <a:xfrm>
            <a:off x="457200" y="2174872"/>
            <a:ext cx="4040184" cy="3951286"/>
          </a:xfrm>
        </p:spPr>
        <p:txBody>
          <a:bodyPr/>
          <a:lstStyle>
            <a:lvl1pPr>
              <a:spcBef>
                <a:spcPts val="600"/>
              </a:spcBef>
              <a:defRPr sz="2400"/>
            </a:lvl1pPr>
            <a:lvl2pPr>
              <a:spcBef>
                <a:spcPts val="500"/>
              </a:spcBef>
              <a:defRPr sz="2000"/>
            </a:lvl2pPr>
            <a:lvl3pPr>
              <a:spcBef>
                <a:spcPts val="400"/>
              </a:spcBef>
              <a:defRPr sz="1800"/>
            </a:lvl3pPr>
            <a:lvl4pPr>
              <a:spcBef>
                <a:spcPts val="400"/>
              </a:spcBef>
              <a:defRPr sz="1600"/>
            </a:lvl4pPr>
            <a:lvl5pPr>
              <a:spcBef>
                <a:spcPts val="400"/>
              </a:spcBef>
              <a:defRPr sz="1600"/>
            </a:lvl5pPr>
          </a:lstStyle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5" name="텍스트 개체 틀 4"/>
          <p:cNvSpPr txBox="1">
            <a:spLocks noGrp="1"/>
          </p:cNvSpPr>
          <p:nvPr>
            <p:ph type="body" idx="3"/>
          </p:nvPr>
        </p:nvSpPr>
        <p:spPr>
          <a:xfrm>
            <a:off x="4645023" y="1535113"/>
            <a:ext cx="4041776" cy="639759"/>
          </a:xfrm>
        </p:spPr>
        <p:txBody>
          <a:bodyPr anchor="b"/>
          <a:lstStyle>
            <a:lvl1pPr marL="0" indent="0">
              <a:spcBef>
                <a:spcPts val="600"/>
              </a:spcBef>
              <a:buNone/>
              <a:defRPr sz="2400" b="1"/>
            </a:lvl1pPr>
          </a:lstStyle>
          <a:p>
            <a:pPr lvl="0"/>
            <a:r>
              <a:rPr lang="ko-KR"/>
              <a:t>마스터 텍스트 스타일을 편집합니다</a:t>
            </a:r>
          </a:p>
        </p:txBody>
      </p:sp>
      <p:sp>
        <p:nvSpPr>
          <p:cNvPr id="6" name="내용 개체 틀 5"/>
          <p:cNvSpPr txBox="1">
            <a:spLocks noGrp="1"/>
          </p:cNvSpPr>
          <p:nvPr>
            <p:ph idx="4"/>
          </p:nvPr>
        </p:nvSpPr>
        <p:spPr>
          <a:xfrm>
            <a:off x="4645023" y="2174872"/>
            <a:ext cx="4041776" cy="3951286"/>
          </a:xfrm>
        </p:spPr>
        <p:txBody>
          <a:bodyPr/>
          <a:lstStyle>
            <a:lvl1pPr>
              <a:spcBef>
                <a:spcPts val="600"/>
              </a:spcBef>
              <a:defRPr sz="2400"/>
            </a:lvl1pPr>
            <a:lvl2pPr>
              <a:spcBef>
                <a:spcPts val="500"/>
              </a:spcBef>
              <a:defRPr sz="2000"/>
            </a:lvl2pPr>
            <a:lvl3pPr>
              <a:spcBef>
                <a:spcPts val="400"/>
              </a:spcBef>
              <a:defRPr sz="1800"/>
            </a:lvl3pPr>
            <a:lvl4pPr>
              <a:spcBef>
                <a:spcPts val="400"/>
              </a:spcBef>
              <a:defRPr sz="1600"/>
            </a:lvl4pPr>
            <a:lvl5pPr>
              <a:spcBef>
                <a:spcPts val="400"/>
              </a:spcBef>
              <a:defRPr sz="1600"/>
            </a:lvl5pPr>
          </a:lstStyle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7" name="날짜 개체 틀 6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5E5AA2A-582E-4B79-9878-3AAA013B0D03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8" name="바닥글 개체 틀 7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9" name="슬라이드 번호 개체 틀 8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8F8A6EA-E614-4BE2-A433-AF9D76DBFA44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676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날짜 개체 틀 2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FD2752D-C08B-484B-A3AE-A0BA14F56337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4" name="바닥글 개체 틀 3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5" name="슬라이드 번호 개체 틀 4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B9849B6-E798-4C66-8F32-4CBFBE8F949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010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CA1BCC6-6009-4116-BF1C-0DA0D2C30413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3" name="바닥글 개체 틀 2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4" name="슬라이드 번호 개체 틀 3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E5BE75-7DA0-4757-BB4B-4DC5FBA5210B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675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457200" y="273048"/>
            <a:ext cx="3008311" cy="1162046"/>
          </a:xfrm>
        </p:spPr>
        <p:txBody>
          <a:bodyPr anchor="b" anchorCtr="0"/>
          <a:lstStyle>
            <a:lvl1pPr algn="l">
              <a:defRPr sz="2000" b="1"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내용 개체 틀 2"/>
          <p:cNvSpPr txBox="1">
            <a:spLocks noGrp="1"/>
          </p:cNvSpPr>
          <p:nvPr>
            <p:ph idx="1"/>
          </p:nvPr>
        </p:nvSpPr>
        <p:spPr>
          <a:xfrm>
            <a:off x="3575047" y="273048"/>
            <a:ext cx="5111752" cy="585311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 idx="2"/>
          </p:nvPr>
        </p:nvSpPr>
        <p:spPr>
          <a:xfrm>
            <a:off x="457200" y="1435095"/>
            <a:ext cx="3008311" cy="4691064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ko-KR"/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7C52A4-3B21-4C85-AA15-CA1A1231C325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2C5E403-FA46-4844-B384-67CC3B4DC3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1782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5"/>
          </a:xfrm>
        </p:spPr>
        <p:txBody>
          <a:bodyPr anchor="b" anchorCtr="0"/>
          <a:lstStyle>
            <a:lvl1pPr algn="l">
              <a:defRPr sz="2000" b="1"/>
            </a:lvl1pPr>
          </a:lstStyle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그림 개체 틀 2"/>
          <p:cNvSpPr txBox="1">
            <a:spLocks noGrp="1"/>
          </p:cNvSpPr>
          <p:nvPr>
            <p:ph type="pic" idx="1"/>
          </p:nvPr>
        </p:nvSpPr>
        <p:spPr>
          <a:xfrm>
            <a:off x="1792288" y="612776"/>
            <a:ext cx="5486400" cy="4114800"/>
          </a:xfrm>
        </p:spPr>
        <p:txBody>
          <a:bodyPr/>
          <a:lstStyle>
            <a:lvl1pPr marL="0" indent="0">
              <a:buNone/>
              <a:defRPr lang="en-US"/>
            </a:lvl1pPr>
          </a:lstStyle>
          <a:p>
            <a:pPr lvl="0"/>
            <a:endParaRPr lang="en-US"/>
          </a:p>
        </p:txBody>
      </p:sp>
      <p:sp>
        <p:nvSpPr>
          <p:cNvPr id="4" name="텍스트 개체 틀 3"/>
          <p:cNvSpPr txBox="1">
            <a:spLocks noGrp="1"/>
          </p:cNvSpPr>
          <p:nvPr>
            <p:ph type="body" idx="2"/>
          </p:nvPr>
        </p:nvSpPr>
        <p:spPr>
          <a:xfrm>
            <a:off x="1792288" y="5367335"/>
            <a:ext cx="5486400" cy="804864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</a:lstStyle>
          <a:p>
            <a:pPr lvl="0"/>
            <a:r>
              <a:rPr lang="ko-KR"/>
              <a:t>마스터 텍스트 스타일을 편집합니다</a:t>
            </a:r>
          </a:p>
        </p:txBody>
      </p:sp>
      <p:sp>
        <p:nvSpPr>
          <p:cNvPr id="5" name="날짜 개체 틀 4"/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3C7C8F0-814E-411D-BD8B-A1A1AB5EA18C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6" name="바닥글 개체 틀 5"/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7" name="슬라이드 번호 개체 틀 6"/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A6F33B2-E912-4364-B765-1CA637EFEAF1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07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 txBox="1">
            <a:spLocks noGrp="1"/>
          </p:cNvSpPr>
          <p:nvPr>
            <p:ph type="title"/>
          </p:nvPr>
        </p:nvSpPr>
        <p:spPr>
          <a:xfrm>
            <a:off x="457200" y="27464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/>
          <a:lstStyle/>
          <a:p>
            <a:pPr lvl="0"/>
            <a:r>
              <a:rPr lang="ko-KR"/>
              <a:t>마스터 제목 스타일 편집</a:t>
            </a:r>
          </a:p>
        </p:txBody>
      </p:sp>
      <p:sp>
        <p:nvSpPr>
          <p:cNvPr id="3" name="텍스트 개체 틀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/>
          <a:lstStyle/>
          <a:p>
            <a:pPr lvl="0"/>
            <a:r>
              <a:rPr lang="ko-KR"/>
              <a:t>마스터 텍스트 스타일을 편집합니다</a:t>
            </a:r>
          </a:p>
          <a:p>
            <a:pPr lvl="1"/>
            <a:r>
              <a:rPr lang="ko-KR"/>
              <a:t>둘째 수준</a:t>
            </a:r>
          </a:p>
          <a:p>
            <a:pPr lvl="2"/>
            <a:r>
              <a:rPr lang="ko-KR"/>
              <a:t>셋째 수준</a:t>
            </a:r>
          </a:p>
          <a:p>
            <a:pPr lvl="3"/>
            <a:r>
              <a:rPr lang="ko-KR"/>
              <a:t>넷째 수준</a:t>
            </a:r>
          </a:p>
          <a:p>
            <a:pPr lvl="4"/>
            <a:r>
              <a:rPr lang="ko-KR"/>
              <a:t>다섯째 수준</a:t>
            </a:r>
          </a:p>
        </p:txBody>
      </p:sp>
      <p:sp>
        <p:nvSpPr>
          <p:cNvPr id="4" name="날짜 개체 틀 3"/>
          <p:cNvSpPr txBox="1">
            <a:spLocks noGrp="1"/>
          </p:cNvSpPr>
          <p:nvPr>
            <p:ph type="dt" sz="half" idx="2"/>
          </p:nvPr>
        </p:nvSpPr>
        <p:spPr>
          <a:xfrm>
            <a:off x="457200" y="6356351"/>
            <a:ext cx="213359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fld id="{DF40C42F-35FC-45C9-BC6D-86265B1116F2}" type="datetime1">
              <a:rPr lang="en-US"/>
              <a:pPr lvl="0"/>
              <a:t>6/21/2017</a:t>
            </a:fld>
            <a:endParaRPr lang="en-US"/>
          </a:p>
        </p:txBody>
      </p:sp>
      <p:sp>
        <p:nvSpPr>
          <p:cNvPr id="5" name="바닥글 개체 틀 4"/>
          <p:cNvSpPr txBox="1">
            <a:spLocks noGrp="1"/>
          </p:cNvSpPr>
          <p:nvPr>
            <p:ph type="ftr" sz="quarter" idx="3"/>
          </p:nvPr>
        </p:nvSpPr>
        <p:spPr>
          <a:xfrm>
            <a:off x="3124203" y="6356351"/>
            <a:ext cx="2895603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/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슬라이드 번호 개체 틀 5"/>
          <p:cNvSpPr txBox="1">
            <a:spLocks noGrp="1"/>
          </p:cNvSpPr>
          <p:nvPr>
            <p:ph type="sldNum" sz="quarter" idx="4"/>
          </p:nvPr>
        </p:nvSpPr>
        <p:spPr>
          <a:xfrm>
            <a:off x="6553203" y="6356351"/>
            <a:ext cx="2133596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/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200" b="0" i="0" u="none" strike="noStrike" kern="1200" cap="none" spc="0" baseline="0">
                <a:solidFill>
                  <a:srgbClr val="898989"/>
                </a:solidFill>
                <a:uFillTx/>
                <a:latin typeface="맑은 고딕"/>
                <a:ea typeface="맑은 고딕" pitchFamily="34"/>
              </a:defRPr>
            </a:lvl1pPr>
          </a:lstStyle>
          <a:p>
            <a:pPr lvl="0"/>
            <a:fld id="{C5AA0199-8AAA-43D9-BFB0-D764D12F41B1}" type="slidenum"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marL="0" marR="0" lvl="0" indent="0" algn="ctr" defTabSz="914400" rtl="0" fontAlgn="auto" hangingPunct="1">
        <a:lnSpc>
          <a:spcPct val="100000"/>
        </a:lnSpc>
        <a:spcBef>
          <a:spcPts val="0"/>
        </a:spcBef>
        <a:spcAft>
          <a:spcPts val="0"/>
        </a:spcAft>
        <a:buNone/>
        <a:tabLst/>
        <a:defRPr lang="ko-KR" sz="4400" b="0" i="0" u="none" strike="noStrike" kern="1200" cap="none" spc="0" baseline="0">
          <a:solidFill>
            <a:srgbClr val="000000"/>
          </a:solidFill>
          <a:uFillTx/>
          <a:latin typeface="맑은 고딕"/>
          <a:ea typeface="맑은 고딕" pitchFamily="34"/>
        </a:defRPr>
      </a:lvl1pPr>
    </p:titleStyle>
    <p:bodyStyle>
      <a:lvl1pPr marL="342900" marR="0" lvl="0" indent="-342900" algn="l" defTabSz="914400" rtl="0" fontAlgn="auto" hangingPunct="1">
        <a:lnSpc>
          <a:spcPct val="100000"/>
        </a:lnSpc>
        <a:spcBef>
          <a:spcPts val="800"/>
        </a:spcBef>
        <a:spcAft>
          <a:spcPts val="0"/>
        </a:spcAft>
        <a:buSzPct val="100000"/>
        <a:buFont typeface="Arial" pitchFamily="34"/>
        <a:buChar char="•"/>
        <a:tabLst/>
        <a:defRPr lang="ko-KR" sz="3200" b="0" i="0" u="none" strike="noStrike" kern="1200" cap="none" spc="0" baseline="0">
          <a:solidFill>
            <a:srgbClr val="000000"/>
          </a:solidFill>
          <a:uFillTx/>
          <a:latin typeface="맑은 고딕"/>
          <a:ea typeface="맑은 고딕" pitchFamily="34"/>
        </a:defRPr>
      </a:lvl1pPr>
      <a:lvl2pPr marL="742950" marR="0" lvl="1" indent="-285750" algn="l" defTabSz="914400" rtl="0" fontAlgn="auto" hangingPunct="1">
        <a:lnSpc>
          <a:spcPct val="100000"/>
        </a:lnSpc>
        <a:spcBef>
          <a:spcPts val="700"/>
        </a:spcBef>
        <a:spcAft>
          <a:spcPts val="0"/>
        </a:spcAft>
        <a:buSzPct val="100000"/>
        <a:buFont typeface="Arial" pitchFamily="34"/>
        <a:buChar char="–"/>
        <a:tabLst/>
        <a:defRPr lang="ko-KR" sz="2800" b="0" i="0" u="none" strike="noStrike" kern="1200" cap="none" spc="0" baseline="0">
          <a:solidFill>
            <a:srgbClr val="000000"/>
          </a:solidFill>
          <a:uFillTx/>
          <a:latin typeface="맑은 고딕"/>
          <a:ea typeface="맑은 고딕" pitchFamily="34"/>
        </a:defRPr>
      </a:lvl2pPr>
      <a:lvl3pPr marL="1143000" marR="0" lvl="2" indent="-228600" algn="l" defTabSz="914400" rtl="0" fontAlgn="auto" hangingPunct="1">
        <a:lnSpc>
          <a:spcPct val="100000"/>
        </a:lnSpc>
        <a:spcBef>
          <a:spcPts val="600"/>
        </a:spcBef>
        <a:spcAft>
          <a:spcPts val="0"/>
        </a:spcAft>
        <a:buSzPct val="100000"/>
        <a:buFont typeface="Arial" pitchFamily="34"/>
        <a:buChar char="•"/>
        <a:tabLst/>
        <a:defRPr lang="ko-KR" sz="2400" b="0" i="0" u="none" strike="noStrike" kern="1200" cap="none" spc="0" baseline="0">
          <a:solidFill>
            <a:srgbClr val="000000"/>
          </a:solidFill>
          <a:uFillTx/>
          <a:latin typeface="맑은 고딕"/>
          <a:ea typeface="맑은 고딕" pitchFamily="34"/>
        </a:defRPr>
      </a:lvl3pPr>
      <a:lvl4pPr marL="1600200" marR="0" lvl="3" indent="-228600" algn="l" defTabSz="914400" rtl="0" fontAlgn="auto" hangingPunct="1">
        <a:lnSpc>
          <a:spcPct val="10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–"/>
        <a:tabLst/>
        <a:defRPr lang="ko-KR" sz="2000" b="0" i="0" u="none" strike="noStrike" kern="1200" cap="none" spc="0" baseline="0">
          <a:solidFill>
            <a:srgbClr val="000000"/>
          </a:solidFill>
          <a:uFillTx/>
          <a:latin typeface="맑은 고딕"/>
          <a:ea typeface="맑은 고딕" pitchFamily="34"/>
        </a:defRPr>
      </a:lvl4pPr>
      <a:lvl5pPr marL="2057400" marR="0" lvl="4" indent="-228600" algn="l" defTabSz="914400" rtl="0" fontAlgn="auto" hangingPunct="1">
        <a:lnSpc>
          <a:spcPct val="100000"/>
        </a:lnSpc>
        <a:spcBef>
          <a:spcPts val="500"/>
        </a:spcBef>
        <a:spcAft>
          <a:spcPts val="0"/>
        </a:spcAft>
        <a:buSzPct val="100000"/>
        <a:buFont typeface="Arial" pitchFamily="34"/>
        <a:buChar char="»"/>
        <a:tabLst/>
        <a:defRPr lang="ko-KR" sz="2000" b="0" i="0" u="none" strike="noStrike" kern="1200" cap="none" spc="0" baseline="0">
          <a:solidFill>
            <a:srgbClr val="000000"/>
          </a:solidFill>
          <a:uFillTx/>
          <a:latin typeface="맑은 고딕"/>
          <a:ea typeface="맑은 고딕" pitchFamily="34"/>
        </a:defRPr>
      </a:lvl5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11" Type="http://schemas.openxmlformats.org/officeDocument/2006/relationships/image" Target="../media/image24.png"/><Relationship Id="rId5" Type="http://schemas.openxmlformats.org/officeDocument/2006/relationships/image" Target="../media/image19.jpeg"/><Relationship Id="rId10" Type="http://schemas.openxmlformats.org/officeDocument/2006/relationships/image" Target="../media/image23.png"/><Relationship Id="rId4" Type="http://schemas.openxmlformats.org/officeDocument/2006/relationships/image" Target="../media/image4.png"/><Relationship Id="rId9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1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34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svg"/><Relationship Id="rId4" Type="http://schemas.openxmlformats.org/officeDocument/2006/relationships/image" Target="../media/image3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png"/><Relationship Id="rId4" Type="http://schemas.openxmlformats.org/officeDocument/2006/relationships/image" Target="../media/image38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2.png"/><Relationship Id="rId4" Type="http://schemas.openxmlformats.org/officeDocument/2006/relationships/image" Target="../media/image41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FAC8AE76-3D80-4ADC-96B0-E9DC407CA90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12776" y="4948366"/>
            <a:ext cx="1993852" cy="1331061"/>
          </a:xfrm>
          <a:prstGeom prst="rect">
            <a:avLst/>
          </a:prstGeom>
        </p:spPr>
      </p:pic>
      <p:sp>
        <p:nvSpPr>
          <p:cNvPr id="2" name="직사각형 3"/>
          <p:cNvSpPr/>
          <p:nvPr/>
        </p:nvSpPr>
        <p:spPr>
          <a:xfrm>
            <a:off x="0" y="4365104"/>
            <a:ext cx="9144000" cy="2497586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3" name="직사각형 5"/>
          <p:cNvSpPr/>
          <p:nvPr/>
        </p:nvSpPr>
        <p:spPr>
          <a:xfrm>
            <a:off x="251524" y="1268803"/>
            <a:ext cx="4248476" cy="359999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1400" kern="0" dirty="0">
                <a:solidFill>
                  <a:schemeClr val="bg1"/>
                </a:solidFill>
                <a:latin typeface="서울남산체 B" panose="02020603020101020101" pitchFamily="18" charset="-127"/>
                <a:ea typeface="서울남산체 B" panose="02020603020101020101" pitchFamily="18" charset="-127"/>
              </a:rPr>
              <a:t>2017</a:t>
            </a:r>
            <a:r>
              <a:rPr lang="ko-KR" sz="1400" kern="0" dirty="0">
                <a:solidFill>
                  <a:schemeClr val="bg1"/>
                </a:solidFill>
                <a:latin typeface="서울남산체 B" panose="02020603020101020101" pitchFamily="18" charset="-127"/>
                <a:ea typeface="서울남산체 B" panose="02020603020101020101" pitchFamily="18" charset="-127"/>
              </a:rPr>
              <a:t>년 봄학기</a:t>
            </a:r>
            <a:r>
              <a:rPr lang="en-US" sz="1400" kern="0" dirty="0">
                <a:solidFill>
                  <a:schemeClr val="bg1"/>
                </a:solidFill>
                <a:latin typeface="서울남산체 B" panose="02020603020101020101" pitchFamily="18" charset="-127"/>
                <a:ea typeface="서울남산체 B" panose="02020603020101020101" pitchFamily="18" charset="-127"/>
              </a:rPr>
              <a:t> TIM61101 </a:t>
            </a:r>
            <a:r>
              <a:rPr lang="ko-KR" sz="1400" kern="0" dirty="0">
                <a:solidFill>
                  <a:schemeClr val="bg1"/>
                </a:solidFill>
                <a:latin typeface="서울남산체 B" panose="02020603020101020101" pitchFamily="18" charset="-127"/>
                <a:ea typeface="서울남산체 B" panose="02020603020101020101" pitchFamily="18" charset="-127"/>
              </a:rPr>
              <a:t>빅데이터와 신제품 개발</a:t>
            </a:r>
          </a:p>
        </p:txBody>
      </p:sp>
      <p:sp>
        <p:nvSpPr>
          <p:cNvPr id="4" name="직사각형 6"/>
          <p:cNvSpPr/>
          <p:nvPr/>
        </p:nvSpPr>
        <p:spPr>
          <a:xfrm>
            <a:off x="251524" y="1628802"/>
            <a:ext cx="4320475" cy="1440158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4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Final Presentation</a:t>
            </a:r>
          </a:p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altLang="ko-KR" sz="2800" dirty="0">
              <a:solidFill>
                <a:srgbClr val="000000"/>
              </a:solidFill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3600" b="1" dirty="0">
                <a:solidFill>
                  <a:srgbClr val="00000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걸러</a:t>
            </a:r>
            <a:r>
              <a:rPr lang="ko-KR" altLang="ko-KR" sz="3600" b="1" dirty="0">
                <a:solidFill>
                  <a:srgbClr val="00000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서</a:t>
            </a:r>
            <a:r>
              <a:rPr lang="en-US" altLang="ko-KR" sz="3600" b="1" dirty="0">
                <a:solidFill>
                  <a:srgbClr val="00000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 </a:t>
            </a:r>
            <a:r>
              <a:rPr lang="ko-KR" altLang="ko-KR" sz="3600" b="1" dirty="0">
                <a:solidFill>
                  <a:srgbClr val="000000"/>
                </a:solidFill>
                <a:latin typeface="08서울남산체 EB" panose="02020603020101020101" pitchFamily="18" charset="-127"/>
                <a:ea typeface="08서울남산체 EB" panose="02020603020101020101" pitchFamily="18" charset="-127"/>
              </a:rPr>
              <a:t>봐</a:t>
            </a:r>
            <a:endParaRPr lang="en-US" altLang="ko-KR" sz="16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EB" panose="02020603020101020101" pitchFamily="18" charset="-127"/>
              <a:ea typeface="08서울남산체 EB" panose="02020603020101020101" pitchFamily="18" charset="-127"/>
            </a:endParaRPr>
          </a:p>
        </p:txBody>
      </p:sp>
      <p:sp>
        <p:nvSpPr>
          <p:cNvPr id="5" name="직사각형 7"/>
          <p:cNvSpPr/>
          <p:nvPr/>
        </p:nvSpPr>
        <p:spPr>
          <a:xfrm>
            <a:off x="4572000" y="6165342"/>
            <a:ext cx="4320475" cy="359999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t" anchorCtr="0" compatLnSpc="1"/>
          <a:lstStyle/>
          <a:p>
            <a:pPr lvl="0" algn="r"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1600" kern="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#</a:t>
            </a:r>
            <a:r>
              <a:rPr lang="ko-KR" altLang="en-US" sz="1600" kern="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양지은 </a:t>
            </a:r>
            <a:r>
              <a:rPr lang="en-US" altLang="ko-KR" sz="1600" kern="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#</a:t>
            </a:r>
            <a:r>
              <a:rPr lang="ko-KR" altLang="en-US" sz="1600" kern="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이정민 </a:t>
            </a:r>
            <a:r>
              <a:rPr lang="en-US" altLang="ko-KR" sz="1600" kern="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#</a:t>
            </a:r>
            <a:r>
              <a:rPr lang="ko-KR" altLang="en-US" sz="1600" kern="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장진규 </a:t>
            </a:r>
            <a:r>
              <a:rPr lang="en-US" altLang="ko-KR" sz="1600" kern="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#</a:t>
            </a:r>
            <a:r>
              <a:rPr lang="ko-KR" altLang="en-US" sz="1600" kern="0" dirty="0">
                <a:solidFill>
                  <a:schemeClr val="bg1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차욱현 </a:t>
            </a:r>
            <a:endParaRPr lang="en-US" sz="1600" kern="0" dirty="0">
              <a:solidFill>
                <a:schemeClr val="bg1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1026" name="Picture 2" descr="instagram에 대한 이미지 검색결과">
            <a:extLst>
              <a:ext uri="{FF2B5EF4-FFF2-40B4-BE49-F238E27FC236}">
                <a16:creationId xmlns:a16="http://schemas.microsoft.com/office/drawing/2014/main" id="{324C309E-F0DF-4C30-B4B1-818C7FF7E8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5704" y="0"/>
            <a:ext cx="1178296" cy="1178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C838B0E-92C8-4527-8CC9-639975E096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4447837"/>
              </p:ext>
            </p:extLst>
          </p:nvPr>
        </p:nvGraphicFramePr>
        <p:xfrm>
          <a:off x="367576" y="1552868"/>
          <a:ext cx="8408847" cy="3291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02949">
                  <a:extLst>
                    <a:ext uri="{9D8B030D-6E8A-4147-A177-3AD203B41FA5}">
                      <a16:colId xmlns:a16="http://schemas.microsoft.com/office/drawing/2014/main" val="1917757380"/>
                    </a:ext>
                  </a:extLst>
                </a:gridCol>
                <a:gridCol w="2121555">
                  <a:extLst>
                    <a:ext uri="{9D8B030D-6E8A-4147-A177-3AD203B41FA5}">
                      <a16:colId xmlns:a16="http://schemas.microsoft.com/office/drawing/2014/main" val="3471165167"/>
                    </a:ext>
                  </a:extLst>
                </a:gridCol>
                <a:gridCol w="3484343">
                  <a:extLst>
                    <a:ext uri="{9D8B030D-6E8A-4147-A177-3AD203B41FA5}">
                      <a16:colId xmlns:a16="http://schemas.microsoft.com/office/drawing/2014/main" val="225205086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변수명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ea typeface="08서울남산체 EB" panose="02020603020101020101"/>
                        </a:rPr>
                        <a:t>변수 타입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ea typeface="08서울남산체 EB" panose="02020603020101020101"/>
                        </a:rPr>
                        <a:t>변수 설명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07431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lat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Float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위도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979866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lng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Float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경도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6990187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device_timestamp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Unix time,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스마트 폰 시간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800303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like_count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좋아요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(like)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수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1708621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full_name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프로필 내용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5556536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short_name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위치 태그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(Tag)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한 </a:t>
                      </a:r>
                      <a:r>
                        <a:rPr lang="ko-KR" altLang="en-US" sz="1100" dirty="0" err="1">
                          <a:ea typeface="08서울남산체 EB" panose="02020603020101020101"/>
                        </a:rPr>
                        <a:t>장소명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0205705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text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게시글 및 코멘트 내용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202679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url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게시 된 사진의 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URL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56761945"/>
                  </a:ext>
                </a:extLst>
              </a:tr>
            </a:tbl>
          </a:graphicData>
        </a:graphic>
      </p:graphicFrame>
      <p:sp>
        <p:nvSpPr>
          <p:cNvPr id="10" name="직사각형 3">
            <a:extLst>
              <a:ext uri="{FF2B5EF4-FFF2-40B4-BE49-F238E27FC236}">
                <a16:creationId xmlns:a16="http://schemas.microsoft.com/office/drawing/2014/main" id="{7182DED3-EAB5-48E5-B7F8-3D23542A2852}"/>
              </a:ext>
            </a:extLst>
          </p:cNvPr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주요 고려 변수 테이블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FA2731-CA44-4FE2-B328-CC2D854D3F36}"/>
              </a:ext>
            </a:extLst>
          </p:cNvPr>
          <p:cNvSpPr txBox="1"/>
          <p:nvPr/>
        </p:nvSpPr>
        <p:spPr>
          <a:xfrm>
            <a:off x="379751" y="321388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 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봐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02D780-191F-40A5-A42E-65DA740F7983}"/>
              </a:ext>
            </a:extLst>
          </p:cNvPr>
          <p:cNvSpPr txBox="1"/>
          <p:nvPr/>
        </p:nvSpPr>
        <p:spPr>
          <a:xfrm>
            <a:off x="379751" y="4941168"/>
            <a:ext cx="83966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>
                <a:ea typeface="08서울남산체 B" panose="02020603020101020101" pitchFamily="18" charset="-127"/>
              </a:rPr>
              <a:t>instagram</a:t>
            </a:r>
            <a:r>
              <a:rPr lang="ko-KR" altLang="en-US" sz="1600" dirty="0">
                <a:ea typeface="08서울남산체 B" panose="02020603020101020101" pitchFamily="18" charset="-127"/>
              </a:rPr>
              <a:t>을 크롤링한 결과 총 </a:t>
            </a:r>
            <a:r>
              <a:rPr lang="en-US" altLang="ko-KR" sz="1600" dirty="0">
                <a:ea typeface="08서울남산체 B" panose="02020603020101020101" pitchFamily="18" charset="-127"/>
              </a:rPr>
              <a:t>60</a:t>
            </a:r>
            <a:r>
              <a:rPr lang="ko-KR" altLang="en-US" sz="1600" dirty="0">
                <a:ea typeface="08서울남산체 B" panose="02020603020101020101" pitchFamily="18" charset="-127"/>
              </a:rPr>
              <a:t>개의 변수 확인</a:t>
            </a:r>
            <a:endParaRPr lang="en-US" altLang="ko-KR" sz="1600" dirty="0">
              <a:ea typeface="08서울남산체 B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ea typeface="08서울남산체 B" panose="02020603020101020101" pitchFamily="18" charset="-127"/>
              </a:rPr>
              <a:t>해석되지 않는 </a:t>
            </a:r>
            <a:r>
              <a:rPr lang="en-US" altLang="ko-KR" sz="1600" dirty="0">
                <a:ea typeface="08서울남산체 B" panose="02020603020101020101" pitchFamily="18" charset="-127"/>
              </a:rPr>
              <a:t>Null Data</a:t>
            </a:r>
            <a:r>
              <a:rPr lang="ko-KR" altLang="en-US" sz="1600" dirty="0">
                <a:ea typeface="08서울남산체 B" panose="02020603020101020101" pitchFamily="18" charset="-127"/>
              </a:rPr>
              <a:t>는 삭제</a:t>
            </a:r>
            <a:endParaRPr lang="en-US" altLang="ko-KR" sz="1600" dirty="0">
              <a:ea typeface="08서울남산체 B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ea typeface="08서울남산체 B" panose="02020603020101020101" pitchFamily="18" charset="-127"/>
              </a:rPr>
              <a:t>분석에 고려되어진 변수는 </a:t>
            </a:r>
            <a:r>
              <a:rPr lang="en-US" altLang="ko-KR" sz="1600" dirty="0">
                <a:ea typeface="08서울남산체 B" panose="02020603020101020101" pitchFamily="18" charset="-127"/>
              </a:rPr>
              <a:t>34</a:t>
            </a:r>
            <a:r>
              <a:rPr lang="ko-KR" altLang="en-US" sz="1600" dirty="0">
                <a:ea typeface="08서울남산체 B" panose="02020603020101020101" pitchFamily="18" charset="-127"/>
              </a:rPr>
              <a:t>개로 축소</a:t>
            </a:r>
          </a:p>
        </p:txBody>
      </p:sp>
    </p:spTree>
    <p:extLst>
      <p:ext uri="{BB962C8B-B14F-4D97-AF65-F5344CB8AC3E}">
        <p14:creationId xmlns:p14="http://schemas.microsoft.com/office/powerpoint/2010/main" val="1531166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분석 절차</a:t>
            </a: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(1)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51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9751" y="4688569"/>
            <a:ext cx="87242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서울 시내 맛집 명소 </a:t>
            </a:r>
            <a:r>
              <a:rPr lang="en-US" altLang="ko-K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24</a:t>
            </a:r>
            <a:r>
              <a:rPr lang="ko-KR" altLang="en-US" sz="1600" dirty="0"/>
              <a:t>곳 </a:t>
            </a:r>
            <a:r>
              <a:rPr lang="en-US" altLang="ko-K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2,055</a:t>
            </a:r>
            <a:r>
              <a:rPr lang="ko-KR" altLang="en-US" sz="1600" dirty="0"/>
              <a:t>개 게시글 </a:t>
            </a:r>
            <a:r>
              <a:rPr lang="en-US" altLang="ko-K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32,417</a:t>
            </a:r>
            <a:r>
              <a:rPr lang="ko-KR" altLang="en-US" sz="1600" dirty="0"/>
              <a:t>개 태그 기반 광고 사전 구축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그 외 지역 </a:t>
            </a:r>
            <a:r>
              <a:rPr lang="en-US" altLang="ko-KR" sz="1600" dirty="0"/>
              <a:t>4</a:t>
            </a:r>
            <a:r>
              <a:rPr lang="ko-KR" altLang="en-US" sz="1600" dirty="0"/>
              <a:t>곳</a:t>
            </a:r>
            <a:r>
              <a:rPr lang="en-US" altLang="ko-KR" sz="1400" dirty="0"/>
              <a:t>(</a:t>
            </a:r>
            <a:r>
              <a:rPr lang="ko-KR" altLang="en-US" sz="1400" dirty="0"/>
              <a:t>이태원</a:t>
            </a:r>
            <a:r>
              <a:rPr lang="en-US" altLang="ko-KR" sz="1400" dirty="0"/>
              <a:t>, </a:t>
            </a:r>
            <a:r>
              <a:rPr lang="ko-KR" altLang="en-US" sz="1400" dirty="0"/>
              <a:t>대학로</a:t>
            </a:r>
            <a:r>
              <a:rPr lang="en-US" altLang="ko-KR" sz="1400" dirty="0"/>
              <a:t>, </a:t>
            </a:r>
            <a:r>
              <a:rPr lang="ko-KR" altLang="en-US" sz="1400" dirty="0"/>
              <a:t>건대</a:t>
            </a:r>
            <a:r>
              <a:rPr lang="en-US" altLang="ko-KR" sz="1400" dirty="0"/>
              <a:t>, </a:t>
            </a:r>
            <a:r>
              <a:rPr lang="ko-KR" altLang="en-US" sz="1400" dirty="0"/>
              <a:t>가로수길</a:t>
            </a:r>
            <a:r>
              <a:rPr lang="en-US" altLang="ko-KR" sz="1400" dirty="0"/>
              <a:t>)</a:t>
            </a:r>
            <a:r>
              <a:rPr lang="ko-KR" altLang="en-US" sz="1600" dirty="0"/>
              <a:t>을 바탕으로 태그 데이터 셋 구축 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광고 사전을 기반으로 게시글 별 광고일 확률 계산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    </a:t>
            </a:r>
            <a:r>
              <a:rPr lang="en-US" altLang="ko-KR" sz="1400" dirty="0">
                <a:sym typeface="Wingdings" panose="05000000000000000000" pitchFamily="2" charset="2"/>
              </a:rPr>
              <a:t> </a:t>
            </a:r>
            <a:r>
              <a:rPr lang="ko-KR" altLang="en-US" sz="1400" dirty="0">
                <a:sym typeface="Wingdings" panose="05000000000000000000" pitchFamily="2" charset="2"/>
              </a:rPr>
              <a:t>광고 사전에 나온 태그들을 많이 사용한 게시글 일 수록 광고일 확률이 높을 것이다</a:t>
            </a:r>
            <a:endParaRPr lang="en-US" altLang="ko-KR" sz="1600" dirty="0"/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/>
          </p:nvPr>
        </p:nvGraphicFramePr>
        <p:xfrm>
          <a:off x="3203848" y="2300563"/>
          <a:ext cx="5472608" cy="2119115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999741">
                  <a:extLst>
                    <a:ext uri="{9D8B030D-6E8A-4147-A177-3AD203B41FA5}">
                      <a16:colId xmlns:a16="http://schemas.microsoft.com/office/drawing/2014/main" val="409989929"/>
                    </a:ext>
                  </a:extLst>
                </a:gridCol>
                <a:gridCol w="797763">
                  <a:extLst>
                    <a:ext uri="{9D8B030D-6E8A-4147-A177-3AD203B41FA5}">
                      <a16:colId xmlns:a16="http://schemas.microsoft.com/office/drawing/2014/main" val="3186720930"/>
                    </a:ext>
                  </a:extLst>
                </a:gridCol>
                <a:gridCol w="1140550">
                  <a:extLst>
                    <a:ext uri="{9D8B030D-6E8A-4147-A177-3AD203B41FA5}">
                      <a16:colId xmlns:a16="http://schemas.microsoft.com/office/drawing/2014/main" val="1462926253"/>
                    </a:ext>
                  </a:extLst>
                </a:gridCol>
                <a:gridCol w="873013">
                  <a:extLst>
                    <a:ext uri="{9D8B030D-6E8A-4147-A177-3AD203B41FA5}">
                      <a16:colId xmlns:a16="http://schemas.microsoft.com/office/drawing/2014/main" val="367040161"/>
                    </a:ext>
                  </a:extLst>
                </a:gridCol>
                <a:gridCol w="915257">
                  <a:extLst>
                    <a:ext uri="{9D8B030D-6E8A-4147-A177-3AD203B41FA5}">
                      <a16:colId xmlns:a16="http://schemas.microsoft.com/office/drawing/2014/main" val="1051450326"/>
                    </a:ext>
                  </a:extLst>
                </a:gridCol>
                <a:gridCol w="746284">
                  <a:extLst>
                    <a:ext uri="{9D8B030D-6E8A-4147-A177-3AD203B41FA5}">
                      <a16:colId xmlns:a16="http://schemas.microsoft.com/office/drawing/2014/main" val="1872673423"/>
                    </a:ext>
                  </a:extLst>
                </a:gridCol>
              </a:tblGrid>
              <a:tr h="27349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V11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>
                          <a:effectLst/>
                        </a:rPr>
                        <a:t>V13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u="none" strike="noStrike" dirty="0">
                          <a:effectLst/>
                        </a:rPr>
                        <a:t>V14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result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20614"/>
                  </a:ext>
                </a:extLst>
              </a:tr>
              <a:tr h="47407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가로수길맛집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신사동맛집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혜화맛집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한강맛집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서울맛집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0.157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2165917"/>
                  </a:ext>
                </a:extLst>
              </a:tr>
              <a:tr h="26957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맞팔해요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팔로우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소통해요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인친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좋아요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0.157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755905"/>
                  </a:ext>
                </a:extLst>
              </a:tr>
              <a:tr h="26957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아이폰케이스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강남맛집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이태원맛집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대구맛집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울산맛집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0.149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4239134"/>
                  </a:ext>
                </a:extLst>
              </a:tr>
              <a:tr h="26957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이태원맛집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홍대맛집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구로맛집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천호맛집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구리맛집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0.149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9430525"/>
                  </a:ext>
                </a:extLst>
              </a:tr>
              <a:tr h="26957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잠실역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신촌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신사역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강남구청역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>
                          <a:effectLst/>
                        </a:rPr>
                        <a:t>강남역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0.132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38532172"/>
                  </a:ext>
                </a:extLst>
              </a:tr>
              <a:tr h="26957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임블리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셀피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선팔하면맞팔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>
                          <a:effectLst/>
                        </a:rPr>
                        <a:t>홍대맛집</a:t>
                      </a:r>
                      <a:endParaRPr lang="ko-KR" altLang="en-US" sz="11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100" u="none" strike="noStrike" dirty="0" err="1">
                          <a:effectLst/>
                        </a:rPr>
                        <a:t>이태원맛집</a:t>
                      </a:r>
                      <a:endParaRPr lang="ko-KR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0.132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8320207"/>
                  </a:ext>
                </a:extLst>
              </a:tr>
            </a:tbl>
          </a:graphicData>
        </a:graphic>
      </p:graphicFrame>
      <p:sp>
        <p:nvSpPr>
          <p:cNvPr id="16" name="화살표: 오른쪽 15"/>
          <p:cNvSpPr/>
          <p:nvPr/>
        </p:nvSpPr>
        <p:spPr>
          <a:xfrm>
            <a:off x="2329324" y="3110161"/>
            <a:ext cx="658500" cy="43204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1" name="대각선 방향의 모서리가 둥근 사각형 81"/>
          <p:cNvSpPr/>
          <p:nvPr/>
        </p:nvSpPr>
        <p:spPr>
          <a:xfrm>
            <a:off x="562449" y="1870642"/>
            <a:ext cx="1584176" cy="313556"/>
          </a:xfrm>
          <a:prstGeom prst="round2DiagRect">
            <a:avLst>
              <a:gd name="adj1" fmla="val 0"/>
              <a:gd name="adj2" fmla="val 30372"/>
            </a:avLst>
          </a:prstGeom>
          <a:gradFill flip="none" rotWithShape="1">
            <a:gsLst>
              <a:gs pos="0">
                <a:srgbClr val="CC2A0A"/>
              </a:gs>
              <a:gs pos="100000">
                <a:srgbClr val="7E1308"/>
              </a:gs>
            </a:gsLst>
            <a:lin ang="3600000" scaled="0"/>
            <a:tileRect/>
          </a:gra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sz="1600" dirty="0">
                <a:latin typeface="08서울남산체 M"/>
              </a:rPr>
              <a:t>광고 사전</a:t>
            </a:r>
          </a:p>
        </p:txBody>
      </p:sp>
      <p:sp>
        <p:nvSpPr>
          <p:cNvPr id="17" name="대각선 방향의 모서리가 둥근 사각형 87"/>
          <p:cNvSpPr/>
          <p:nvPr/>
        </p:nvSpPr>
        <p:spPr>
          <a:xfrm>
            <a:off x="3203848" y="1878240"/>
            <a:ext cx="3600400" cy="313556"/>
          </a:xfrm>
          <a:prstGeom prst="round2DiagRect">
            <a:avLst>
              <a:gd name="adj1" fmla="val 0"/>
              <a:gd name="adj2" fmla="val 30372"/>
            </a:avLst>
          </a:prstGeom>
          <a:gradFill flip="none" rotWithShape="1">
            <a:gsLst>
              <a:gs pos="0">
                <a:srgbClr val="969696"/>
              </a:gs>
              <a:gs pos="100000">
                <a:srgbClr val="666666"/>
              </a:gs>
            </a:gsLst>
            <a:lin ang="3600000" scaled="0"/>
            <a:tileRect/>
          </a:gra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광고 사전 기반 스코어링 예시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827584" y="2300563"/>
          <a:ext cx="1125046" cy="2058312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125046">
                  <a:extLst>
                    <a:ext uri="{9D8B030D-6E8A-4147-A177-3AD203B41FA5}">
                      <a16:colId xmlns:a16="http://schemas.microsoft.com/office/drawing/2014/main" val="2391182853"/>
                    </a:ext>
                  </a:extLst>
                </a:gridCol>
              </a:tblGrid>
              <a:tr h="34305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Ad</a:t>
                      </a: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1995937814"/>
                  </a:ext>
                </a:extLst>
              </a:tr>
              <a:tr h="34305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u="none" strike="noStrike" dirty="0">
                          <a:effectLst/>
                        </a:rPr>
                        <a:t>#</a:t>
                      </a:r>
                      <a:r>
                        <a:rPr lang="ko-KR" altLang="en-US" sz="1600" u="none" strike="noStrike" dirty="0">
                          <a:effectLst/>
                        </a:rPr>
                        <a:t>광고 </a:t>
                      </a:r>
                      <a:r>
                        <a:rPr lang="en-US" altLang="ko-KR" sz="1600" u="none" strike="noStrike" dirty="0">
                          <a:effectLst/>
                        </a:rPr>
                        <a:t>1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243887058"/>
                  </a:ext>
                </a:extLst>
              </a:tr>
              <a:tr h="343052">
                <a:tc>
                  <a:txBody>
                    <a:bodyPr/>
                    <a:lstStyle/>
                    <a:p>
                      <a:pPr marL="0" marR="0" lvl="0" indent="0" algn="ctr" defTabSz="91440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u="none" strike="noStrike" dirty="0">
                          <a:effectLst/>
                        </a:rPr>
                        <a:t>#</a:t>
                      </a:r>
                      <a:r>
                        <a:rPr lang="ko-KR" altLang="en-US" sz="1600" u="none" strike="noStrike" dirty="0">
                          <a:effectLst/>
                        </a:rPr>
                        <a:t>광고 </a:t>
                      </a:r>
                      <a:r>
                        <a:rPr lang="en-US" altLang="ko-KR" sz="1600" u="none" strike="noStrike" dirty="0">
                          <a:effectLst/>
                        </a:rPr>
                        <a:t>2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3370617076"/>
                  </a:ext>
                </a:extLst>
              </a:tr>
              <a:tr h="343052">
                <a:tc>
                  <a:txBody>
                    <a:bodyPr/>
                    <a:lstStyle/>
                    <a:p>
                      <a:pPr marL="0" marR="0" lvl="0" indent="0" algn="ctr" defTabSz="91440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u="none" strike="noStrike" dirty="0">
                          <a:effectLst/>
                        </a:rPr>
                        <a:t>#</a:t>
                      </a:r>
                      <a:r>
                        <a:rPr lang="ko-KR" altLang="en-US" sz="1600" u="none" strike="noStrike" dirty="0">
                          <a:effectLst/>
                        </a:rPr>
                        <a:t>광고 </a:t>
                      </a:r>
                      <a:r>
                        <a:rPr lang="en-US" altLang="ko-KR" sz="1600" u="none" strike="noStrike" dirty="0">
                          <a:effectLst/>
                        </a:rPr>
                        <a:t>3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4089031883"/>
                  </a:ext>
                </a:extLst>
              </a:tr>
              <a:tr h="686104">
                <a:tc>
                  <a:txBody>
                    <a:bodyPr/>
                    <a:lstStyle/>
                    <a:p>
                      <a:pPr marL="0" marR="0" lvl="0" indent="0" algn="ctr" defTabSz="91440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+mn-ea"/>
                        </a:rPr>
                        <a:t>…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+mn-ea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10235785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1185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분석 절차</a:t>
            </a: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(2)</a:t>
            </a: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51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62449" y="4487940"/>
            <a:ext cx="8437731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각 게시물의 </a:t>
            </a:r>
            <a:r>
              <a:rPr lang="en-US" altLang="ko-KR" sz="1600" dirty="0"/>
              <a:t>URL </a:t>
            </a:r>
            <a:r>
              <a:rPr lang="ko-KR" altLang="en-US" sz="1600" dirty="0"/>
              <a:t>정보를 활용하여 게시글 사진 수집 및 처리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/>
              <a:t>Google Vision API Score</a:t>
            </a:r>
            <a:r>
              <a:rPr lang="ko-KR" altLang="en-US" sz="1600" dirty="0"/>
              <a:t>값 상위 </a:t>
            </a:r>
            <a:r>
              <a:rPr lang="en-US" altLang="ko-KR" sz="1600" dirty="0"/>
              <a:t>2</a:t>
            </a:r>
            <a:r>
              <a:rPr lang="ko-KR" altLang="en-US" sz="1600" dirty="0"/>
              <a:t>개의 </a:t>
            </a:r>
            <a:r>
              <a:rPr lang="en-US" altLang="ko-KR" sz="1600" dirty="0"/>
              <a:t>description</a:t>
            </a:r>
            <a:r>
              <a:rPr lang="ko-KR" altLang="en-US" sz="1600" dirty="0"/>
              <a:t> 기준으로 음식 사진 여부 판별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400" dirty="0"/>
              <a:t>    </a:t>
            </a:r>
            <a:r>
              <a:rPr lang="en-US" altLang="ko-KR" sz="1400" dirty="0">
                <a:sym typeface="Wingdings" panose="05000000000000000000" pitchFamily="2" charset="2"/>
              </a:rPr>
              <a:t> </a:t>
            </a:r>
            <a:r>
              <a:rPr lang="ko-KR" altLang="en-US" sz="1400" dirty="0">
                <a:sym typeface="Wingdings" panose="05000000000000000000" pitchFamily="2" charset="2"/>
              </a:rPr>
              <a:t>음식 관련 사진이 아닌 경우 광고일 확률이 높을 것이다</a:t>
            </a:r>
            <a:r>
              <a:rPr lang="ko-KR" altLang="en-US" sz="1400" dirty="0"/>
              <a:t> </a:t>
            </a:r>
            <a:r>
              <a:rPr lang="en-US" altLang="ko-KR" sz="1400" dirty="0"/>
              <a:t> </a:t>
            </a: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/>
          </p:nvPr>
        </p:nvGraphicFramePr>
        <p:xfrm>
          <a:off x="2843808" y="2620888"/>
          <a:ext cx="6120675" cy="160020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876196">
                  <a:extLst>
                    <a:ext uri="{9D8B030D-6E8A-4147-A177-3AD203B41FA5}">
                      <a16:colId xmlns:a16="http://schemas.microsoft.com/office/drawing/2014/main" val="1368678709"/>
                    </a:ext>
                  </a:extLst>
                </a:gridCol>
                <a:gridCol w="876196">
                  <a:extLst>
                    <a:ext uri="{9D8B030D-6E8A-4147-A177-3AD203B41FA5}">
                      <a16:colId xmlns:a16="http://schemas.microsoft.com/office/drawing/2014/main" val="1530116126"/>
                    </a:ext>
                  </a:extLst>
                </a:gridCol>
                <a:gridCol w="876196">
                  <a:extLst>
                    <a:ext uri="{9D8B030D-6E8A-4147-A177-3AD203B41FA5}">
                      <a16:colId xmlns:a16="http://schemas.microsoft.com/office/drawing/2014/main" val="201411175"/>
                    </a:ext>
                  </a:extLst>
                </a:gridCol>
                <a:gridCol w="876196">
                  <a:extLst>
                    <a:ext uri="{9D8B030D-6E8A-4147-A177-3AD203B41FA5}">
                      <a16:colId xmlns:a16="http://schemas.microsoft.com/office/drawing/2014/main" val="1948465793"/>
                    </a:ext>
                  </a:extLst>
                </a:gridCol>
                <a:gridCol w="876196">
                  <a:extLst>
                    <a:ext uri="{9D8B030D-6E8A-4147-A177-3AD203B41FA5}">
                      <a16:colId xmlns:a16="http://schemas.microsoft.com/office/drawing/2014/main" val="2052468880"/>
                    </a:ext>
                  </a:extLst>
                </a:gridCol>
                <a:gridCol w="876196">
                  <a:extLst>
                    <a:ext uri="{9D8B030D-6E8A-4147-A177-3AD203B41FA5}">
                      <a16:colId xmlns:a16="http://schemas.microsoft.com/office/drawing/2014/main" val="3749305393"/>
                    </a:ext>
                  </a:extLst>
                </a:gridCol>
                <a:gridCol w="863499">
                  <a:extLst>
                    <a:ext uri="{9D8B030D-6E8A-4147-A177-3AD203B41FA5}">
                      <a16:colId xmlns:a16="http://schemas.microsoft.com/office/drawing/2014/main" val="1910686945"/>
                    </a:ext>
                  </a:extLst>
                </a:gridCol>
              </a:tblGrid>
              <a:tr h="23622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description1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score1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description2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score2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description3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score3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pic</a:t>
                      </a: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8988512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food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0.94331694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dish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0.92054546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produce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0.7483806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1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4308744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people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0.87773484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meal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0.77907646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dinner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0.6341604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1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9910415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wall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0.79901236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art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0.66705644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lighting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0.64586216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0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3837783"/>
                  </a:ext>
                </a:extLst>
              </a:tr>
              <a:tr h="21907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dish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0.94426686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food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0.917174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>
                          <a:effectLst/>
                        </a:rPr>
                        <a:t>meal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0.86090046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1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898584"/>
                  </a:ext>
                </a:extLst>
              </a:tr>
              <a:tr h="2667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dish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>
                          <a:effectLst/>
                        </a:rPr>
                        <a:t>0.93011343</a:t>
                      </a:r>
                      <a:endParaRPr lang="en-US" altLang="ko-KR" sz="12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food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0.91922325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u="none" strike="noStrike" dirty="0">
                          <a:effectLst/>
                        </a:rPr>
                        <a:t>meal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200" u="none" strike="noStrike" dirty="0">
                          <a:effectLst/>
                        </a:rPr>
                        <a:t>0.88841337</a:t>
                      </a:r>
                      <a:endParaRPr lang="en-US" altLang="ko-KR" sz="12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1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858372"/>
                  </a:ext>
                </a:extLst>
              </a:tr>
            </a:tbl>
          </a:graphicData>
        </a:graphic>
      </p:graphicFrame>
      <p:sp>
        <p:nvSpPr>
          <p:cNvPr id="11" name="대각선 방향의 모서리가 둥근 사각형 87"/>
          <p:cNvSpPr/>
          <p:nvPr/>
        </p:nvSpPr>
        <p:spPr>
          <a:xfrm>
            <a:off x="2736538" y="2204864"/>
            <a:ext cx="3600400" cy="313556"/>
          </a:xfrm>
          <a:prstGeom prst="round2DiagRect">
            <a:avLst>
              <a:gd name="adj1" fmla="val 0"/>
              <a:gd name="adj2" fmla="val 30372"/>
            </a:avLst>
          </a:prstGeom>
          <a:gradFill flip="none" rotWithShape="1">
            <a:gsLst>
              <a:gs pos="0">
                <a:srgbClr val="969696"/>
              </a:gs>
              <a:gs pos="100000">
                <a:srgbClr val="666666"/>
              </a:gs>
            </a:gsLst>
            <a:lin ang="3600000" scaled="0"/>
            <a:tileRect/>
          </a:gra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클라우드 비전 </a:t>
            </a:r>
            <a:r>
              <a:rPr lang="en-US" altLang="ko-KR" sz="1600" dirty="0"/>
              <a:t>API </a:t>
            </a:r>
            <a:r>
              <a:rPr lang="ko-KR" altLang="en-US" sz="1600" dirty="0"/>
              <a:t>적용 결과 예시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/>
          </p:nvPr>
        </p:nvGraphicFramePr>
        <p:xfrm>
          <a:off x="549226" y="2638400"/>
          <a:ext cx="1142454" cy="1625048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142454">
                  <a:extLst>
                    <a:ext uri="{9D8B030D-6E8A-4147-A177-3AD203B41FA5}">
                      <a16:colId xmlns:a16="http://schemas.microsoft.com/office/drawing/2014/main" val="1269497345"/>
                    </a:ext>
                  </a:extLst>
                </a:gridCol>
              </a:tblGrid>
              <a:tr h="2582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url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457797"/>
                  </a:ext>
                </a:extLst>
              </a:tr>
              <a:tr h="2582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URL 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702467266"/>
                  </a:ext>
                </a:extLst>
              </a:tr>
              <a:tr h="2582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URL 2</a:t>
                      </a: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2142193549"/>
                  </a:ext>
                </a:extLst>
              </a:tr>
              <a:tr h="2582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URL 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1796736597"/>
                  </a:ext>
                </a:extLst>
              </a:tr>
              <a:tr h="25822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URL 4</a:t>
                      </a: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1915728199"/>
                  </a:ext>
                </a:extLst>
              </a:tr>
              <a:tr h="29154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>
                          <a:effectLst/>
                        </a:rPr>
                        <a:t>URL 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4080468712"/>
                  </a:ext>
                </a:extLst>
              </a:tr>
            </a:tbl>
          </a:graphicData>
        </a:graphic>
      </p:graphicFrame>
      <p:sp>
        <p:nvSpPr>
          <p:cNvPr id="13" name="화살표: 오른쪽 12"/>
          <p:cNvSpPr/>
          <p:nvPr/>
        </p:nvSpPr>
        <p:spPr>
          <a:xfrm>
            <a:off x="1907704" y="3171645"/>
            <a:ext cx="658500" cy="432048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5" name="대각선 방향의 모서리가 둥근 사각형 81"/>
          <p:cNvSpPr/>
          <p:nvPr/>
        </p:nvSpPr>
        <p:spPr>
          <a:xfrm>
            <a:off x="562449" y="2240346"/>
            <a:ext cx="1129231" cy="278074"/>
          </a:xfrm>
          <a:prstGeom prst="round2DiagRect">
            <a:avLst>
              <a:gd name="adj1" fmla="val 0"/>
              <a:gd name="adj2" fmla="val 30372"/>
            </a:avLst>
          </a:prstGeom>
          <a:gradFill flip="none" rotWithShape="1">
            <a:gsLst>
              <a:gs pos="0">
                <a:srgbClr val="CC2A0A"/>
              </a:gs>
              <a:gs pos="100000">
                <a:srgbClr val="7E1308"/>
              </a:gs>
            </a:gsLst>
            <a:lin ang="3600000" scaled="0"/>
            <a:tileRect/>
          </a:gra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400" dirty="0">
                <a:latin typeface="08서울남산체 M"/>
              </a:rPr>
              <a:t>URL </a:t>
            </a:r>
            <a:r>
              <a:rPr lang="ko-KR" altLang="en-US" sz="1400" dirty="0">
                <a:latin typeface="08서울남산체 M"/>
              </a:rPr>
              <a:t>정보</a:t>
            </a:r>
          </a:p>
        </p:txBody>
      </p:sp>
    </p:spTree>
    <p:extLst>
      <p:ext uri="{BB962C8B-B14F-4D97-AF65-F5344CB8AC3E}">
        <p14:creationId xmlns:p14="http://schemas.microsoft.com/office/powerpoint/2010/main" val="2257095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분석 절차</a:t>
            </a: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(3)</a:t>
            </a: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51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1560" y="5049050"/>
            <a:ext cx="74888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600" dirty="0" err="1"/>
              <a:t>Full_name</a:t>
            </a:r>
            <a:r>
              <a:rPr lang="en-US" altLang="ko-KR" sz="1600" dirty="0"/>
              <a:t>(</a:t>
            </a:r>
            <a:r>
              <a:rPr lang="ko-KR" altLang="en-US" sz="1600" dirty="0"/>
              <a:t>프로필</a:t>
            </a:r>
            <a:r>
              <a:rPr lang="en-US" altLang="ko-KR" sz="1600" dirty="0"/>
              <a:t>) </a:t>
            </a:r>
            <a:r>
              <a:rPr lang="ko-KR" altLang="en-US" sz="1600" dirty="0"/>
              <a:t>길이 기반 광고 계정 판별</a:t>
            </a:r>
            <a:endParaRPr lang="en-US" altLang="ko-KR" sz="1600" dirty="0"/>
          </a:p>
          <a:p>
            <a:pPr>
              <a:lnSpc>
                <a:spcPct val="150000"/>
              </a:lnSpc>
            </a:pPr>
            <a:r>
              <a:rPr lang="en-US" altLang="ko-KR" sz="1600" dirty="0"/>
              <a:t>    </a:t>
            </a:r>
            <a:r>
              <a:rPr lang="en-US" altLang="ko-KR" sz="1400" dirty="0">
                <a:sym typeface="Wingdings" panose="05000000000000000000" pitchFamily="2" charset="2"/>
              </a:rPr>
              <a:t> full name</a:t>
            </a:r>
            <a:r>
              <a:rPr lang="ko-KR" altLang="en-US" sz="1400" dirty="0">
                <a:sym typeface="Wingdings" panose="05000000000000000000" pitchFamily="2" charset="2"/>
              </a:rPr>
              <a:t>의 길이가 일정 길이 이상일 경우 광고 계정일 것이다</a:t>
            </a:r>
            <a:endParaRPr lang="en-US" altLang="ko-KR" sz="16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7432063"/>
              </p:ext>
            </p:extLst>
          </p:nvPr>
        </p:nvGraphicFramePr>
        <p:xfrm>
          <a:off x="4139952" y="2765508"/>
          <a:ext cx="4673101" cy="182084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4030028">
                  <a:extLst>
                    <a:ext uri="{9D8B030D-6E8A-4147-A177-3AD203B41FA5}">
                      <a16:colId xmlns:a16="http://schemas.microsoft.com/office/drawing/2014/main" val="1152712563"/>
                    </a:ext>
                  </a:extLst>
                </a:gridCol>
                <a:gridCol w="643073">
                  <a:extLst>
                    <a:ext uri="{9D8B030D-6E8A-4147-A177-3AD203B41FA5}">
                      <a16:colId xmlns:a16="http://schemas.microsoft.com/office/drawing/2014/main" val="1649239846"/>
                    </a:ext>
                  </a:extLst>
                </a:gridCol>
              </a:tblGrid>
              <a:tr h="3641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effectLst/>
                        </a:rPr>
                        <a:t>full_name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classify</a:t>
                      </a: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0341413"/>
                  </a:ext>
                </a:extLst>
              </a:tr>
              <a:tr h="36416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>
                          <a:effectLst/>
                        </a:rPr>
                        <a:t>시너지 </a:t>
                      </a:r>
                      <a:r>
                        <a:rPr lang="ko-KR" altLang="en-US" sz="1400" u="none" strike="noStrike" dirty="0" err="1">
                          <a:effectLst/>
                        </a:rPr>
                        <a:t>디톡스</a:t>
                      </a:r>
                      <a:r>
                        <a:rPr lang="ko-KR" altLang="en-US" sz="1400" u="none" strike="noStrike" dirty="0">
                          <a:effectLst/>
                        </a:rPr>
                        <a:t> 다이어트 카톡</a:t>
                      </a:r>
                      <a:r>
                        <a:rPr lang="en-US" altLang="ko-KR" sz="1400" u="none" strike="noStrike" dirty="0">
                          <a:effectLst/>
                        </a:rPr>
                        <a:t>ID? </a:t>
                      </a:r>
                      <a:r>
                        <a:rPr lang="en-US" altLang="ko-KR" sz="1400" u="none" strike="noStrike" dirty="0" err="1">
                          <a:effectLst/>
                        </a:rPr>
                        <a:t>izzimpilgyo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1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203466"/>
                  </a:ext>
                </a:extLst>
              </a:tr>
              <a:tr h="36416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 err="1">
                          <a:effectLst/>
                        </a:rPr>
                        <a:t>맛팔은댓부탁해♥ㅕ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1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9755143"/>
                  </a:ext>
                </a:extLst>
              </a:tr>
              <a:tr h="36416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u="none" strike="noStrike" dirty="0" err="1">
                          <a:effectLst/>
                        </a:rPr>
                        <a:t>홍여우디톡스</a:t>
                      </a:r>
                      <a:r>
                        <a:rPr lang="en-US" altLang="ko-KR" sz="1400" u="none" strike="noStrike" dirty="0">
                          <a:effectLst/>
                        </a:rPr>
                        <a:t>?3</a:t>
                      </a:r>
                      <a:r>
                        <a:rPr lang="ko-KR" altLang="en-US" sz="1400" u="none" strike="noStrike" dirty="0" err="1">
                          <a:effectLst/>
                        </a:rPr>
                        <a:t>년연속</a:t>
                      </a:r>
                      <a:r>
                        <a:rPr lang="ko-KR" altLang="en-US" sz="1400" u="none" strike="noStrike" dirty="0">
                          <a:effectLst/>
                        </a:rPr>
                        <a:t> </a:t>
                      </a:r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r>
                        <a:rPr lang="ko-KR" altLang="en-US" sz="1400" u="none" strike="noStrike" dirty="0">
                          <a:effectLst/>
                        </a:rPr>
                        <a:t>위 리더사업가</a:t>
                      </a:r>
                      <a:r>
                        <a:rPr lang="en-US" altLang="ko-KR" sz="1400" u="none" strike="noStrike" dirty="0">
                          <a:effectLst/>
                        </a:rPr>
                        <a:t>?100%</a:t>
                      </a:r>
                      <a:r>
                        <a:rPr lang="ko-KR" altLang="en-US" sz="1400" u="none" strike="noStrike" dirty="0">
                          <a:effectLst/>
                        </a:rPr>
                        <a:t>후기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1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2986363"/>
                  </a:ext>
                </a:extLst>
              </a:tr>
              <a:tr h="36416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u="none" strike="noStrike" dirty="0" err="1">
                          <a:effectLst/>
                        </a:rPr>
                        <a:t>Eunyoung</a:t>
                      </a:r>
                      <a:r>
                        <a:rPr lang="en-US" sz="1400" u="none" strike="noStrike" dirty="0">
                          <a:effectLst/>
                        </a:rPr>
                        <a:t> Jinny Jo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u="none" strike="noStrike" dirty="0">
                          <a:effectLst/>
                        </a:rPr>
                        <a:t>1</a:t>
                      </a:r>
                      <a:endParaRPr lang="en-US" altLang="ko-KR" sz="14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286079"/>
                  </a:ext>
                </a:extLst>
              </a:tr>
            </a:tbl>
          </a:graphicData>
        </a:graphic>
      </p:graphicFrame>
      <p:sp>
        <p:nvSpPr>
          <p:cNvPr id="12" name="대각선 방향의 모서리가 둥근 사각형 87"/>
          <p:cNvSpPr/>
          <p:nvPr/>
        </p:nvSpPr>
        <p:spPr>
          <a:xfrm>
            <a:off x="435764" y="1930163"/>
            <a:ext cx="5638522" cy="360040"/>
          </a:xfrm>
          <a:prstGeom prst="round2DiagRect">
            <a:avLst>
              <a:gd name="adj1" fmla="val 0"/>
              <a:gd name="adj2" fmla="val 30372"/>
            </a:avLst>
          </a:prstGeom>
          <a:gradFill flip="none" rotWithShape="1">
            <a:gsLst>
              <a:gs pos="0">
                <a:srgbClr val="969696"/>
              </a:gs>
              <a:gs pos="100000">
                <a:srgbClr val="666666"/>
              </a:gs>
            </a:gsLst>
            <a:lin ang="3600000" scaled="0"/>
            <a:tileRect/>
          </a:gra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 err="1"/>
              <a:t>Full_name</a:t>
            </a:r>
            <a:r>
              <a:rPr lang="ko-KR" altLang="en-US" sz="1600" dirty="0"/>
              <a:t> 기반 광고 계정 분류 결과 예시</a:t>
            </a: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8752007"/>
              </p:ext>
            </p:extLst>
          </p:nvPr>
        </p:nvGraphicFramePr>
        <p:xfrm>
          <a:off x="611560" y="2765508"/>
          <a:ext cx="2376264" cy="193617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1368152">
                  <a:extLst>
                    <a:ext uri="{9D8B030D-6E8A-4147-A177-3AD203B41FA5}">
                      <a16:colId xmlns:a16="http://schemas.microsoft.com/office/drawing/2014/main" val="173945130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1856964542"/>
                    </a:ext>
                  </a:extLst>
                </a:gridCol>
              </a:tblGrid>
              <a:tr h="3226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 err="1">
                          <a:effectLst/>
                        </a:rPr>
                        <a:t>full_name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classify</a:t>
                      </a: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666623"/>
                  </a:ext>
                </a:extLst>
              </a:tr>
              <a:tr h="32269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u="none" strike="noStrike" dirty="0">
                          <a:effectLst/>
                        </a:rPr>
                        <a:t>진서</a:t>
                      </a:r>
                      <a:r>
                        <a:rPr lang="en-US" altLang="ko-KR" sz="1600" u="none" strike="noStrike" dirty="0">
                          <a:effectLst/>
                        </a:rPr>
                        <a:t>?</a:t>
                      </a:r>
                      <a:endParaRPr lang="en-US" altLang="ko-KR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u="none" strike="noStrike" dirty="0">
                          <a:effectLst/>
                        </a:rPr>
                        <a:t>0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1985123"/>
                  </a:ext>
                </a:extLst>
              </a:tr>
              <a:tr h="32269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u="none" strike="noStrike" dirty="0">
                          <a:effectLst/>
                        </a:rPr>
                        <a:t>지혜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u="none" strike="noStrike" dirty="0">
                          <a:effectLst/>
                        </a:rPr>
                        <a:t>0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680736"/>
                  </a:ext>
                </a:extLst>
              </a:tr>
              <a:tr h="32269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u="none" strike="noStrike" dirty="0">
                          <a:effectLst/>
                        </a:rPr>
                        <a:t>준영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u="none" strike="noStrike" dirty="0">
                          <a:effectLst/>
                        </a:rPr>
                        <a:t>0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238128"/>
                  </a:ext>
                </a:extLst>
              </a:tr>
              <a:tr h="32269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u="none" strike="noStrike" dirty="0">
                          <a:effectLst/>
                        </a:rPr>
                        <a:t>주다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u="none" strike="noStrike" dirty="0">
                          <a:effectLst/>
                        </a:rPr>
                        <a:t>0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4114772"/>
                  </a:ext>
                </a:extLst>
              </a:tr>
              <a:tr h="32269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600" u="none" strike="noStrike" dirty="0" err="1">
                          <a:effectLst/>
                        </a:rPr>
                        <a:t>조정혜</a:t>
                      </a:r>
                      <a:endParaRPr lang="ko-KR" alt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600" b="1" u="none" strike="noStrike" dirty="0">
                          <a:effectLst/>
                        </a:rPr>
                        <a:t>0</a:t>
                      </a:r>
                      <a:endParaRPr lang="en-US" altLang="ko-KR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88873710"/>
                  </a:ext>
                </a:extLst>
              </a:tr>
            </a:tbl>
          </a:graphicData>
        </a:graphic>
      </p:graphicFrame>
      <p:sp>
        <p:nvSpPr>
          <p:cNvPr id="7" name="화살표: 왼쪽/오른쪽 6"/>
          <p:cNvSpPr/>
          <p:nvPr/>
        </p:nvSpPr>
        <p:spPr>
          <a:xfrm>
            <a:off x="3216349" y="3620233"/>
            <a:ext cx="695078" cy="359489"/>
          </a:xfrm>
          <a:prstGeom prst="left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0125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분석 절차</a:t>
            </a: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(4)</a:t>
            </a: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51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26470" y="4933689"/>
            <a:ext cx="75899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파생변수들을 활용하여 최종 데이터 셋 구성</a:t>
            </a:r>
            <a:endParaRPr lang="en-US" altLang="ko-KR" sz="16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/>
              <a:t>분석을 위해 훈련용</a:t>
            </a:r>
            <a:r>
              <a:rPr lang="en-US" altLang="ko-KR" sz="1600" dirty="0"/>
              <a:t>, </a:t>
            </a:r>
            <a:r>
              <a:rPr lang="ko-KR" altLang="en-US" sz="1600" dirty="0"/>
              <a:t>테스트용 셋으로 구분 후 모델 적용</a:t>
            </a:r>
            <a:endParaRPr lang="en-US" altLang="ko-KR" sz="1600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392928"/>
              </p:ext>
            </p:extLst>
          </p:nvPr>
        </p:nvGraphicFramePr>
        <p:xfrm>
          <a:off x="726470" y="2188775"/>
          <a:ext cx="3600400" cy="2164080"/>
        </p:xfrm>
        <a:graphic>
          <a:graphicData uri="http://schemas.openxmlformats.org/drawingml/2006/table">
            <a:tbl>
              <a:tblPr>
                <a:tableStyleId>{3B4B98B0-60AC-42C2-AFA5-B58CD77FA1E5}</a:tableStyleId>
              </a:tblPr>
              <a:tblGrid>
                <a:gridCol w="900100">
                  <a:extLst>
                    <a:ext uri="{9D8B030D-6E8A-4147-A177-3AD203B41FA5}">
                      <a16:colId xmlns:a16="http://schemas.microsoft.com/office/drawing/2014/main" val="3567355080"/>
                    </a:ext>
                  </a:extLst>
                </a:gridCol>
                <a:gridCol w="900100">
                  <a:extLst>
                    <a:ext uri="{9D8B030D-6E8A-4147-A177-3AD203B41FA5}">
                      <a16:colId xmlns:a16="http://schemas.microsoft.com/office/drawing/2014/main" val="2209772318"/>
                    </a:ext>
                  </a:extLst>
                </a:gridCol>
                <a:gridCol w="900100">
                  <a:extLst>
                    <a:ext uri="{9D8B030D-6E8A-4147-A177-3AD203B41FA5}">
                      <a16:colId xmlns:a16="http://schemas.microsoft.com/office/drawing/2014/main" val="788230180"/>
                    </a:ext>
                  </a:extLst>
                </a:gridCol>
                <a:gridCol w="900100">
                  <a:extLst>
                    <a:ext uri="{9D8B030D-6E8A-4147-A177-3AD203B41FA5}">
                      <a16:colId xmlns:a16="http://schemas.microsoft.com/office/drawing/2014/main" val="3335461769"/>
                    </a:ext>
                  </a:extLst>
                </a:gridCol>
              </a:tblGrid>
              <a:tr h="29718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Label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Pic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result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u="none" strike="noStrike" dirty="0">
                          <a:effectLst/>
                        </a:rPr>
                        <a:t>classify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1501935983"/>
                  </a:ext>
                </a:extLst>
              </a:tr>
              <a:tr h="2539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>
                          <a:effectLst/>
                        </a:rPr>
                        <a:t>0.041</a:t>
                      </a:r>
                      <a:endParaRPr lang="en-US" altLang="ko-KR" sz="14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1648636395"/>
                  </a:ext>
                </a:extLst>
              </a:tr>
              <a:tr h="2539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4199132943"/>
                  </a:ext>
                </a:extLst>
              </a:tr>
              <a:tr h="2539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0.033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1336078663"/>
                  </a:ext>
                </a:extLst>
              </a:tr>
              <a:tr h="2539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0.05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1984231765"/>
                  </a:ext>
                </a:extLst>
              </a:tr>
              <a:tr h="2539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0.066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553621738"/>
                  </a:ext>
                </a:extLst>
              </a:tr>
              <a:tr h="2539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0.058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620945771"/>
                  </a:ext>
                </a:extLst>
              </a:tr>
              <a:tr h="25396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1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0.149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u="none" strike="noStrike" dirty="0">
                          <a:effectLst/>
                        </a:rPr>
                        <a:t>0</a:t>
                      </a:r>
                      <a:endParaRPr lang="en-US" altLang="ko-KR" sz="14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/>
                </a:tc>
                <a:extLst>
                  <a:ext uri="{0D108BD9-81ED-4DB2-BD59-A6C34878D82A}">
                    <a16:rowId xmlns:a16="http://schemas.microsoft.com/office/drawing/2014/main" val="4281681381"/>
                  </a:ext>
                </a:extLst>
              </a:tr>
            </a:tbl>
          </a:graphicData>
        </a:graphic>
      </p:graphicFrame>
      <p:sp>
        <p:nvSpPr>
          <p:cNvPr id="7" name="대각선 방향의 모서리가 둥근 사각형 87"/>
          <p:cNvSpPr/>
          <p:nvPr/>
        </p:nvSpPr>
        <p:spPr>
          <a:xfrm>
            <a:off x="726470" y="1711244"/>
            <a:ext cx="3600400" cy="313556"/>
          </a:xfrm>
          <a:prstGeom prst="round2DiagRect">
            <a:avLst>
              <a:gd name="adj1" fmla="val 0"/>
              <a:gd name="adj2" fmla="val 30372"/>
            </a:avLst>
          </a:prstGeom>
          <a:gradFill flip="none" rotWithShape="1">
            <a:gsLst>
              <a:gs pos="0">
                <a:srgbClr val="969696"/>
              </a:gs>
              <a:gs pos="100000">
                <a:srgbClr val="666666"/>
              </a:gs>
            </a:gsLst>
            <a:lin ang="3600000" scaled="0"/>
            <a:tileRect/>
          </a:gra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최종 데이터셋 예시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609404" y="4332190"/>
            <a:ext cx="180850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/>
              <a:t>*Label</a:t>
            </a:r>
            <a:r>
              <a:rPr lang="ko-KR" altLang="en-US" sz="1100" dirty="0"/>
              <a:t>은 수작업으로 분류</a:t>
            </a:r>
            <a:br>
              <a:rPr lang="en-US" altLang="ko-KR" sz="1100" dirty="0"/>
            </a:br>
            <a:r>
              <a:rPr lang="en-US" altLang="ko-KR" sz="1100" dirty="0"/>
              <a:t>**</a:t>
            </a:r>
            <a:r>
              <a:rPr lang="ko-KR" altLang="en-US" sz="1100" dirty="0"/>
              <a:t>총 </a:t>
            </a:r>
            <a:r>
              <a:rPr lang="en-US" altLang="ko-KR" sz="1100" dirty="0"/>
              <a:t>351</a:t>
            </a:r>
            <a:r>
              <a:rPr lang="ko-KR" altLang="en-US" sz="1100" dirty="0"/>
              <a:t>개 </a:t>
            </a:r>
            <a:r>
              <a:rPr lang="en-US" altLang="ko-KR" sz="1100" dirty="0">
                <a:sym typeface="Wingdings" panose="05000000000000000000" pitchFamily="2" charset="2"/>
              </a:rPr>
              <a:t> 245/106</a:t>
            </a:r>
            <a:endParaRPr lang="en-US" altLang="ko-KR" sz="1100" dirty="0"/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B9F9ACF9-03A5-4A39-B41C-ED515BD3CAE0}"/>
              </a:ext>
            </a:extLst>
          </p:cNvPr>
          <p:cNvGrpSpPr/>
          <p:nvPr/>
        </p:nvGrpSpPr>
        <p:grpSpPr>
          <a:xfrm>
            <a:off x="4720716" y="939398"/>
            <a:ext cx="3235660" cy="3823679"/>
            <a:chOff x="4720716" y="939398"/>
            <a:chExt cx="3235660" cy="3823679"/>
          </a:xfrm>
        </p:grpSpPr>
        <p:sp>
          <p:nvSpPr>
            <p:cNvPr id="3" name="직사각형 2"/>
            <p:cNvSpPr/>
            <p:nvPr/>
          </p:nvSpPr>
          <p:spPr>
            <a:xfrm>
              <a:off x="5820426" y="939398"/>
              <a:ext cx="2131455" cy="349903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Training set</a:t>
              </a:r>
              <a:endParaRPr lang="ko-KR" alt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11" name="화살표: 오른쪽 10"/>
            <p:cNvSpPr/>
            <p:nvPr/>
          </p:nvSpPr>
          <p:spPr>
            <a:xfrm rot="1847656">
              <a:off x="4793494" y="3399495"/>
              <a:ext cx="716231" cy="300425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5831409" y="2930642"/>
              <a:ext cx="2120472" cy="348712"/>
            </a:xfrm>
            <a:prstGeom prst="rec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600" dirty="0">
                  <a:solidFill>
                    <a:schemeClr val="tx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Test set</a:t>
              </a:r>
              <a:endParaRPr lang="ko-KR" altLang="en-US" sz="1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pic>
          <p:nvPicPr>
            <p:cNvPr id="16" name="그림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31409" y="1290536"/>
              <a:ext cx="2124967" cy="1472370"/>
            </a:xfrm>
            <a:prstGeom prst="rect">
              <a:avLst/>
            </a:prstGeom>
          </p:spPr>
        </p:pic>
        <p:pic>
          <p:nvPicPr>
            <p:cNvPr id="17" name="그림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27179" y="3285094"/>
              <a:ext cx="2124703" cy="1477983"/>
            </a:xfrm>
            <a:prstGeom prst="rect">
              <a:avLst/>
            </a:prstGeom>
          </p:spPr>
        </p:pic>
        <p:sp>
          <p:nvSpPr>
            <p:cNvPr id="18" name="화살표: 오른쪽 17">
              <a:extLst>
                <a:ext uri="{FF2B5EF4-FFF2-40B4-BE49-F238E27FC236}">
                  <a16:creationId xmlns:a16="http://schemas.microsoft.com/office/drawing/2014/main" id="{9BACDDFE-4C4F-49B8-94C6-1720147982FE}"/>
                </a:ext>
              </a:extLst>
            </p:cNvPr>
            <p:cNvSpPr/>
            <p:nvPr/>
          </p:nvSpPr>
          <p:spPr>
            <a:xfrm rot="20141757">
              <a:off x="4720716" y="1988215"/>
              <a:ext cx="970026" cy="893558"/>
            </a:xfrm>
            <a:prstGeom prst="rightArrow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394209F-2B33-4B02-B1D3-EED0A4B7D695}"/>
              </a:ext>
            </a:extLst>
          </p:cNvPr>
          <p:cNvSpPr/>
          <p:nvPr/>
        </p:nvSpPr>
        <p:spPr>
          <a:xfrm>
            <a:off x="6228184" y="5676982"/>
            <a:ext cx="3276872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100" dirty="0">
                <a:ea typeface="08서울남산체 EB" panose="02020603020101020101"/>
              </a:rPr>
              <a:t>- label : </a:t>
            </a:r>
            <a:r>
              <a:rPr lang="ko-KR" altLang="en-US" sz="1100" dirty="0">
                <a:ea typeface="08서울남산체 EB" panose="02020603020101020101"/>
              </a:rPr>
              <a:t>최종 타겟 변수</a:t>
            </a:r>
            <a:r>
              <a:rPr lang="en-US" altLang="ko-KR" sz="1100" dirty="0">
                <a:ea typeface="08서울남산체 EB" panose="02020603020101020101"/>
              </a:rPr>
              <a:t> </a:t>
            </a:r>
          </a:p>
          <a:p>
            <a:r>
              <a:rPr lang="en-US" altLang="ko-KR" sz="1100" dirty="0">
                <a:ea typeface="08서울남산체 EB" panose="02020603020101020101"/>
              </a:rPr>
              <a:t>- pic</a:t>
            </a:r>
            <a:r>
              <a:rPr lang="ko-KR" altLang="en-US" sz="1100" dirty="0">
                <a:ea typeface="08서울남산체 EB" panose="02020603020101020101"/>
              </a:rPr>
              <a:t> </a:t>
            </a:r>
            <a:r>
              <a:rPr lang="en-US" altLang="ko-KR" sz="1100" dirty="0">
                <a:ea typeface="08서울남산체 EB" panose="02020603020101020101"/>
              </a:rPr>
              <a:t>:</a:t>
            </a:r>
            <a:r>
              <a:rPr lang="ko-KR" altLang="en-US" sz="1100" dirty="0">
                <a:ea typeface="08서울남산체 EB" panose="02020603020101020101"/>
              </a:rPr>
              <a:t> 사진 기반 분류 변수</a:t>
            </a:r>
            <a:endParaRPr lang="en-US" altLang="ko-KR" sz="1100" dirty="0">
              <a:ea typeface="08서울남산체 EB" panose="02020603020101020101"/>
            </a:endParaRPr>
          </a:p>
          <a:p>
            <a:r>
              <a:rPr lang="en-US" altLang="ko-KR" sz="1100" dirty="0">
                <a:ea typeface="08서울남산체 EB" panose="02020603020101020101"/>
              </a:rPr>
              <a:t>- result : </a:t>
            </a:r>
            <a:r>
              <a:rPr lang="ko-KR" altLang="en-US" sz="1100" dirty="0">
                <a:ea typeface="08서울남산체 EB" panose="02020603020101020101"/>
              </a:rPr>
              <a:t>광고 사전 기반 확률 변수</a:t>
            </a:r>
            <a:endParaRPr lang="en-US" altLang="ko-KR" sz="1100" dirty="0">
              <a:ea typeface="08서울남산체 EB" panose="02020603020101020101"/>
            </a:endParaRPr>
          </a:p>
          <a:p>
            <a:r>
              <a:rPr lang="en-US" altLang="ko-KR" sz="1100" dirty="0">
                <a:ea typeface="08서울남산체 EB" panose="02020603020101020101"/>
              </a:rPr>
              <a:t>- classify : </a:t>
            </a:r>
            <a:r>
              <a:rPr lang="ko-KR" altLang="en-US" sz="1100" dirty="0">
                <a:ea typeface="08서울남산체 EB" panose="02020603020101020101"/>
              </a:rPr>
              <a:t>사용자 </a:t>
            </a:r>
            <a:r>
              <a:rPr lang="en-US" altLang="ko-KR" sz="1100" dirty="0">
                <a:ea typeface="08서울남산체 EB" panose="02020603020101020101"/>
              </a:rPr>
              <a:t>full name </a:t>
            </a:r>
            <a:r>
              <a:rPr lang="ko-KR" altLang="en-US" sz="1100" dirty="0">
                <a:ea typeface="08서울남산체 EB" panose="02020603020101020101"/>
              </a:rPr>
              <a:t>기반 분류 변수</a:t>
            </a:r>
          </a:p>
        </p:txBody>
      </p:sp>
    </p:spTree>
    <p:extLst>
      <p:ext uri="{BB962C8B-B14F-4D97-AF65-F5344CB8AC3E}">
        <p14:creationId xmlns:p14="http://schemas.microsoft.com/office/powerpoint/2010/main" val="27848388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andomforest">
            <a:extLst>
              <a:ext uri="{FF2B5EF4-FFF2-40B4-BE49-F238E27FC236}">
                <a16:creationId xmlns:a16="http://schemas.microsoft.com/office/drawing/2014/main" id="{9592BFE9-67F2-48F7-9CCD-9294432451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2" t="8322" r="1721"/>
          <a:stretch/>
        </p:blipFill>
        <p:spPr bwMode="auto">
          <a:xfrm>
            <a:off x="4211960" y="548680"/>
            <a:ext cx="4608512" cy="2907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분석 결과</a:t>
            </a:r>
            <a:endParaRPr lang="en-US" altLang="ko-KR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513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</a:p>
        </p:txBody>
      </p:sp>
      <p:graphicFrame>
        <p:nvGraphicFramePr>
          <p:cNvPr id="16" name="표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1430590"/>
              </p:ext>
            </p:extLst>
          </p:nvPr>
        </p:nvGraphicFramePr>
        <p:xfrm>
          <a:off x="379751" y="3279029"/>
          <a:ext cx="4767436" cy="1482748"/>
        </p:xfrm>
        <a:graphic>
          <a:graphicData uri="http://schemas.openxmlformats.org/drawingml/2006/table">
            <a:tbl>
              <a:tblPr/>
              <a:tblGrid>
                <a:gridCol w="987540">
                  <a:extLst>
                    <a:ext uri="{9D8B030D-6E8A-4147-A177-3AD203B41FA5}">
                      <a16:colId xmlns:a16="http://schemas.microsoft.com/office/drawing/2014/main" val="4164277704"/>
                    </a:ext>
                  </a:extLst>
                </a:gridCol>
                <a:gridCol w="1379151">
                  <a:extLst>
                    <a:ext uri="{9D8B030D-6E8A-4147-A177-3AD203B41FA5}">
                      <a16:colId xmlns:a16="http://schemas.microsoft.com/office/drawing/2014/main" val="4153201682"/>
                    </a:ext>
                  </a:extLst>
                </a:gridCol>
                <a:gridCol w="1498338">
                  <a:extLst>
                    <a:ext uri="{9D8B030D-6E8A-4147-A177-3AD203B41FA5}">
                      <a16:colId xmlns:a16="http://schemas.microsoft.com/office/drawing/2014/main" val="4024599116"/>
                    </a:ext>
                  </a:extLst>
                </a:gridCol>
                <a:gridCol w="902407">
                  <a:extLst>
                    <a:ext uri="{9D8B030D-6E8A-4147-A177-3AD203B41FA5}">
                      <a16:colId xmlns:a16="http://schemas.microsoft.com/office/drawing/2014/main" val="1314964178"/>
                    </a:ext>
                  </a:extLst>
                </a:gridCol>
              </a:tblGrid>
              <a:tr h="370687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분석 결과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1" i="0" u="none" strike="noStrike" dirty="0" err="1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RandomForest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Neural Network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SVM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2436902"/>
                  </a:ext>
                </a:extLst>
              </a:tr>
              <a:tr h="3706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Accuracy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83.96%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83.96%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83.02%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15195171"/>
                  </a:ext>
                </a:extLst>
              </a:tr>
              <a:tr h="3706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Sensitivity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92.42%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90.91%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89.39%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9403823"/>
                  </a:ext>
                </a:extLst>
              </a:tr>
              <a:tr h="37068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Specificity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70.00%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72.50%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72.50%</a:t>
                      </a:r>
                    </a:p>
                  </a:txBody>
                  <a:tcPr marL="7620" marR="7620" marT="762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6732702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379751" y="5098433"/>
            <a:ext cx="6729663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/>
              <a:t>사용한 분석 모델 모두 </a:t>
            </a:r>
            <a:r>
              <a:rPr lang="en-US" altLang="ko-KR" dirty="0"/>
              <a:t>80%</a:t>
            </a:r>
            <a:r>
              <a:rPr lang="ko-KR" altLang="en-US" dirty="0"/>
              <a:t>대의 높은 분류 정확도</a:t>
            </a:r>
            <a:r>
              <a:rPr lang="en-US" altLang="ko-KR" dirty="0"/>
              <a:t>(Accuracy)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/>
              <a:t>정확도와 민감도가 가장 높은 </a:t>
            </a:r>
            <a:r>
              <a:rPr lang="en-US" altLang="ko-KR" dirty="0"/>
              <a:t>Random Forest</a:t>
            </a:r>
            <a:r>
              <a:rPr lang="ko-KR" altLang="en-US" dirty="0"/>
              <a:t>기법을 채택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dirty="0"/>
          </a:p>
        </p:txBody>
      </p:sp>
      <p:sp>
        <p:nvSpPr>
          <p:cNvPr id="18" name="대각선 방향의 모서리가 둥근 사각형 87"/>
          <p:cNvSpPr/>
          <p:nvPr/>
        </p:nvSpPr>
        <p:spPr>
          <a:xfrm>
            <a:off x="411626" y="2834234"/>
            <a:ext cx="3600400" cy="313556"/>
          </a:xfrm>
          <a:prstGeom prst="round2DiagRect">
            <a:avLst>
              <a:gd name="adj1" fmla="val 0"/>
              <a:gd name="adj2" fmla="val 30372"/>
            </a:avLst>
          </a:prstGeom>
          <a:gradFill flip="none" rotWithShape="1">
            <a:gsLst>
              <a:gs pos="0">
                <a:srgbClr val="969696"/>
              </a:gs>
              <a:gs pos="100000">
                <a:srgbClr val="666666"/>
              </a:gs>
            </a:gsLst>
            <a:lin ang="3600000" scaled="0"/>
            <a:tileRect/>
          </a:gra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/>
              <a:t>모델 적용 결과</a:t>
            </a:r>
          </a:p>
        </p:txBody>
      </p:sp>
    </p:spTree>
    <p:extLst>
      <p:ext uri="{BB962C8B-B14F-4D97-AF65-F5344CB8AC3E}">
        <p14:creationId xmlns:p14="http://schemas.microsoft.com/office/powerpoint/2010/main" val="4034763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4" name="Picture 10" descr="관련 이미지">
            <a:extLst>
              <a:ext uri="{FF2B5EF4-FFF2-40B4-BE49-F238E27FC236}">
                <a16:creationId xmlns:a16="http://schemas.microsoft.com/office/drawing/2014/main" id="{BA8B0A53-3BAA-4E2E-ABF4-F204A71CE4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95205">
            <a:off x="1686412" y="219155"/>
            <a:ext cx="2686813" cy="2686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improvement에 대한 이미지 검색결과">
            <a:extLst>
              <a:ext uri="{FF2B5EF4-FFF2-40B4-BE49-F238E27FC236}">
                <a16:creationId xmlns:a16="http://schemas.microsoft.com/office/drawing/2014/main" id="{1064D058-22A3-40D9-B828-576EDE11CD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4845" y="3355230"/>
            <a:ext cx="2238375" cy="3125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D29FBE6-52CF-48C1-AD76-550808C38FDE}"/>
              </a:ext>
            </a:extLst>
          </p:cNvPr>
          <p:cNvGrpSpPr/>
          <p:nvPr/>
        </p:nvGrpSpPr>
        <p:grpSpPr>
          <a:xfrm>
            <a:off x="1763689" y="2205479"/>
            <a:ext cx="2088232" cy="4016494"/>
            <a:chOff x="5938975" y="415933"/>
            <a:chExt cx="2880320" cy="5688632"/>
          </a:xfrm>
        </p:grpSpPr>
        <p:grpSp>
          <p:nvGrpSpPr>
            <p:cNvPr id="18" name="그룹 17">
              <a:extLst>
                <a:ext uri="{FF2B5EF4-FFF2-40B4-BE49-F238E27FC236}">
                  <a16:creationId xmlns:a16="http://schemas.microsoft.com/office/drawing/2014/main" id="{E4AEEB86-CD4F-42FC-B693-D1BDEE6E57D9}"/>
                </a:ext>
              </a:extLst>
            </p:cNvPr>
            <p:cNvGrpSpPr/>
            <p:nvPr/>
          </p:nvGrpSpPr>
          <p:grpSpPr>
            <a:xfrm>
              <a:off x="5938975" y="415933"/>
              <a:ext cx="2880320" cy="5688632"/>
              <a:chOff x="5580184" y="-201025"/>
              <a:chExt cx="2880320" cy="5670237"/>
            </a:xfrm>
          </p:grpSpPr>
          <p:pic>
            <p:nvPicPr>
              <p:cNvPr id="21" name="그림 5">
                <a:extLst>
                  <a:ext uri="{FF2B5EF4-FFF2-40B4-BE49-F238E27FC236}">
                    <a16:creationId xmlns:a16="http://schemas.microsoft.com/office/drawing/2014/main" id="{3496E679-8A88-4EAC-BF36-22AC8E91822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6745" t="3660" r="26742" b="4714"/>
              <a:stretch/>
            </p:blipFill>
            <p:spPr>
              <a:xfrm>
                <a:off x="5580184" y="-201025"/>
                <a:ext cx="2880320" cy="5670237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22" name="직선 연결선 21">
                <a:extLst>
                  <a:ext uri="{FF2B5EF4-FFF2-40B4-BE49-F238E27FC236}">
                    <a16:creationId xmlns:a16="http://schemas.microsoft.com/office/drawing/2014/main" id="{7A2D4AE9-6399-4246-9882-B01598CD2B54}"/>
                  </a:ext>
                </a:extLst>
              </p:cNvPr>
              <p:cNvCxnSpPr/>
              <p:nvPr/>
            </p:nvCxnSpPr>
            <p:spPr>
              <a:xfrm>
                <a:off x="5817628" y="998699"/>
                <a:ext cx="2397381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49D86B24-2DFC-44E3-8A41-1FCE9DFC6BF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2918" y="1132689"/>
              <a:ext cx="2397381" cy="4320480"/>
            </a:xfrm>
            <a:prstGeom prst="rect">
              <a:avLst/>
            </a:prstGeom>
          </p:spPr>
        </p:pic>
      </p:grpSp>
      <p:sp>
        <p:nvSpPr>
          <p:cNvPr id="23" name="직사각형 3">
            <a:extLst>
              <a:ext uri="{FF2B5EF4-FFF2-40B4-BE49-F238E27FC236}">
                <a16:creationId xmlns:a16="http://schemas.microsoft.com/office/drawing/2014/main" id="{B9358488-DBE0-4A19-B40A-3E9AAD396308}"/>
              </a:ext>
            </a:extLst>
          </p:cNvPr>
          <p:cNvSpPr/>
          <p:nvPr/>
        </p:nvSpPr>
        <p:spPr>
          <a:xfrm>
            <a:off x="645349" y="2205479"/>
            <a:ext cx="1118339" cy="667659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kern="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AS-IS</a:t>
            </a:r>
            <a:endParaRPr lang="en-US" sz="2800" kern="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4" name="직사각형 3">
            <a:extLst>
              <a:ext uri="{FF2B5EF4-FFF2-40B4-BE49-F238E27FC236}">
                <a16:creationId xmlns:a16="http://schemas.microsoft.com/office/drawing/2014/main" id="{A62CBBBC-0B00-49E9-AF7F-8D6BE66826DF}"/>
              </a:ext>
            </a:extLst>
          </p:cNvPr>
          <p:cNvSpPr/>
          <p:nvPr/>
        </p:nvSpPr>
        <p:spPr>
          <a:xfrm>
            <a:off x="4499993" y="615859"/>
            <a:ext cx="1224136" cy="667659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kern="0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TO-BE</a:t>
            </a:r>
            <a:endParaRPr lang="en-US" sz="2800" kern="0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9971C7EB-2206-47D8-8EC8-D3D87DA67C90}"/>
              </a:ext>
            </a:extLst>
          </p:cNvPr>
          <p:cNvGrpSpPr/>
          <p:nvPr/>
        </p:nvGrpSpPr>
        <p:grpSpPr>
          <a:xfrm>
            <a:off x="5724128" y="561182"/>
            <a:ext cx="2880320" cy="5688632"/>
            <a:chOff x="5724128" y="561182"/>
            <a:chExt cx="2880320" cy="5688632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A88ABEB7-D262-4274-AB49-10DC8E31457E}"/>
                </a:ext>
              </a:extLst>
            </p:cNvPr>
            <p:cNvGrpSpPr/>
            <p:nvPr/>
          </p:nvGrpSpPr>
          <p:grpSpPr>
            <a:xfrm>
              <a:off x="5724128" y="561182"/>
              <a:ext cx="2880320" cy="5688632"/>
              <a:chOff x="5938975" y="415933"/>
              <a:chExt cx="2880320" cy="5688632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E21DFBB7-3DF5-4C3A-8447-FB236AD70071}"/>
                  </a:ext>
                </a:extLst>
              </p:cNvPr>
              <p:cNvGrpSpPr/>
              <p:nvPr/>
            </p:nvGrpSpPr>
            <p:grpSpPr>
              <a:xfrm>
                <a:off x="5938975" y="415933"/>
                <a:ext cx="2880320" cy="5688632"/>
                <a:chOff x="5580184" y="-201025"/>
                <a:chExt cx="2880320" cy="5670237"/>
              </a:xfrm>
            </p:grpSpPr>
            <p:pic>
              <p:nvPicPr>
                <p:cNvPr id="13" name="그림 5">
                  <a:extLst>
                    <a:ext uri="{FF2B5EF4-FFF2-40B4-BE49-F238E27FC236}">
                      <a16:creationId xmlns:a16="http://schemas.microsoft.com/office/drawing/2014/main" id="{5757CB72-D5E4-41DD-B9AE-9FA75825AD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26745" t="3660" r="26742" b="4714"/>
                <a:stretch/>
              </p:blipFill>
              <p:spPr>
                <a:xfrm>
                  <a:off x="5580184" y="-201025"/>
                  <a:ext cx="2880320" cy="5670237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cxnSp>
              <p:nvCxnSpPr>
                <p:cNvPr id="15" name="직선 연결선 14">
                  <a:extLst>
                    <a:ext uri="{FF2B5EF4-FFF2-40B4-BE49-F238E27FC236}">
                      <a16:creationId xmlns:a16="http://schemas.microsoft.com/office/drawing/2014/main" id="{E95A31B9-2C22-434B-B2FE-33C47C8CB35C}"/>
                    </a:ext>
                  </a:extLst>
                </p:cNvPr>
                <p:cNvCxnSpPr/>
                <p:nvPr/>
              </p:nvCxnSpPr>
              <p:spPr>
                <a:xfrm>
                  <a:off x="5817628" y="998699"/>
                  <a:ext cx="2397381" cy="0"/>
                </a:xfrm>
                <a:prstGeom prst="line">
                  <a:avLst/>
                </a:prstGeom>
                <a:ln>
                  <a:solidFill>
                    <a:schemeClr val="bg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12" name="그림 11">
                <a:extLst>
                  <a:ext uri="{FF2B5EF4-FFF2-40B4-BE49-F238E27FC236}">
                    <a16:creationId xmlns:a16="http://schemas.microsoft.com/office/drawing/2014/main" id="{8DDFDF97-4835-4E7B-9280-56114AF864B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192918" y="1132689"/>
                <a:ext cx="2397381" cy="4320480"/>
              </a:xfrm>
              <a:prstGeom prst="rect">
                <a:avLst/>
              </a:prstGeom>
            </p:spPr>
          </p:pic>
        </p:grpSp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6606DDBD-8BA3-4FD1-AB46-3F15E5EB7B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b="9317"/>
            <a:stretch/>
          </p:blipFill>
          <p:spPr>
            <a:xfrm>
              <a:off x="6017777" y="2427942"/>
              <a:ext cx="742197" cy="756000"/>
            </a:xfrm>
            <a:prstGeom prst="rect">
              <a:avLst/>
            </a:prstGeom>
          </p:spPr>
        </p:pic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E9B1528C-71EA-41F8-AB8B-39CDBF828ED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593470" y="2411885"/>
              <a:ext cx="776641" cy="774000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981A6D2-B826-4814-98F8-2AC96D5EC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789758" y="3230692"/>
              <a:ext cx="776660" cy="774000"/>
            </a:xfrm>
            <a:prstGeom prst="rect">
              <a:avLst/>
            </a:prstGeom>
          </p:spPr>
        </p:pic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6B6FAA46-2507-4789-A220-A57F566AB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594338" y="4048389"/>
              <a:ext cx="766984" cy="77760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11DFDE06-5114-45A9-BA92-22DE0AAA712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5978208" y="4036619"/>
              <a:ext cx="786657" cy="789370"/>
            </a:xfrm>
            <a:prstGeom prst="rect">
              <a:avLst/>
            </a:prstGeom>
          </p:spPr>
        </p:pic>
      </p:grpSp>
      <p:sp>
        <p:nvSpPr>
          <p:cNvPr id="25" name="직사각형 3">
            <a:extLst>
              <a:ext uri="{FF2B5EF4-FFF2-40B4-BE49-F238E27FC236}">
                <a16:creationId xmlns:a16="http://schemas.microsoft.com/office/drawing/2014/main" id="{F6309B20-E379-44BE-BBB0-3D753F2AC183}"/>
              </a:ext>
            </a:extLst>
          </p:cNvPr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예상 결과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3650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C238B18-6006-49AF-821D-B118866925D0}"/>
              </a:ext>
            </a:extLst>
          </p:cNvPr>
          <p:cNvSpPr/>
          <p:nvPr/>
        </p:nvSpPr>
        <p:spPr>
          <a:xfrm>
            <a:off x="-324544" y="-99392"/>
            <a:ext cx="9793088" cy="9361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468312" y="1700808"/>
            <a:ext cx="8207375" cy="49289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526982" y="1771786"/>
            <a:ext cx="8090034" cy="354892"/>
          </a:xfrm>
          <a:prstGeom prst="roundRect">
            <a:avLst>
              <a:gd name="adj" fmla="val 50000"/>
            </a:avLst>
          </a:prstGeom>
          <a:solidFill>
            <a:srgbClr val="30AA09"/>
          </a:solidFill>
          <a:ln w="1270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/>
          <p:cNvSpPr/>
          <p:nvPr/>
        </p:nvSpPr>
        <p:spPr>
          <a:xfrm>
            <a:off x="663207" y="1778119"/>
            <a:ext cx="7817586" cy="170986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65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468312" y="3135665"/>
            <a:ext cx="8207375" cy="49289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526982" y="3206643"/>
            <a:ext cx="8090034" cy="354892"/>
          </a:xfrm>
          <a:prstGeom prst="roundRect">
            <a:avLst>
              <a:gd name="adj" fmla="val 50000"/>
            </a:avLst>
          </a:prstGeom>
          <a:solidFill>
            <a:srgbClr val="2283C9"/>
          </a:solidFill>
          <a:ln w="1270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타원 20"/>
          <p:cNvSpPr/>
          <p:nvPr/>
        </p:nvSpPr>
        <p:spPr>
          <a:xfrm>
            <a:off x="663207" y="3212976"/>
            <a:ext cx="7817586" cy="170986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65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2" name="그림 21" descr="02.png"/>
          <p:cNvPicPr>
            <a:picLocks noChangeAspect="1"/>
          </p:cNvPicPr>
          <p:nvPr/>
        </p:nvPicPr>
        <p:blipFill>
          <a:blip r:embed="rId2" cstate="print"/>
          <a:srcRect l="577" t="33752" r="82646" b="42848"/>
          <a:stretch>
            <a:fillRect/>
          </a:stretch>
        </p:blipFill>
        <p:spPr>
          <a:xfrm>
            <a:off x="323528" y="3068960"/>
            <a:ext cx="861250" cy="74245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그림 22" descr="02.png"/>
          <p:cNvPicPr>
            <a:picLocks noChangeAspect="1"/>
          </p:cNvPicPr>
          <p:nvPr/>
        </p:nvPicPr>
        <p:blipFill>
          <a:blip r:embed="rId2" cstate="print"/>
          <a:srcRect l="1587" t="114" r="82287" b="75482"/>
          <a:stretch>
            <a:fillRect/>
          </a:stretch>
        </p:blipFill>
        <p:spPr>
          <a:xfrm>
            <a:off x="281916" y="1656907"/>
            <a:ext cx="923794" cy="864096"/>
          </a:xfrm>
          <a:prstGeom prst="rect">
            <a:avLst/>
          </a:prstGeom>
        </p:spPr>
      </p:pic>
      <p:sp>
        <p:nvSpPr>
          <p:cNvPr id="24" name="모서리가 둥근 직사각형 23"/>
          <p:cNvSpPr/>
          <p:nvPr/>
        </p:nvSpPr>
        <p:spPr>
          <a:xfrm>
            <a:off x="468312" y="4647833"/>
            <a:ext cx="8207375" cy="49289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526982" y="4718811"/>
            <a:ext cx="8090034" cy="354892"/>
          </a:xfrm>
          <a:prstGeom prst="roundRect">
            <a:avLst>
              <a:gd name="adj" fmla="val 50000"/>
            </a:avLst>
          </a:prstGeom>
          <a:solidFill>
            <a:schemeClr val="bg1">
              <a:lumMod val="50000"/>
            </a:schemeClr>
          </a:solidFill>
          <a:ln w="12700">
            <a:solidFill>
              <a:schemeClr val="bg1"/>
            </a:solidFill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타원 25"/>
          <p:cNvSpPr/>
          <p:nvPr/>
        </p:nvSpPr>
        <p:spPr>
          <a:xfrm>
            <a:off x="663207" y="4725144"/>
            <a:ext cx="7817586" cy="170986"/>
          </a:xfrm>
          <a:prstGeom prst="ellipse">
            <a:avLst/>
          </a:prstGeom>
          <a:gradFill flip="none" rotWithShape="1">
            <a:gsLst>
              <a:gs pos="0">
                <a:schemeClr val="bg1">
                  <a:alpha val="65000"/>
                </a:schemeClr>
              </a:gs>
              <a:gs pos="100000">
                <a:schemeClr val="bg1">
                  <a:alpha val="0"/>
                </a:schemeClr>
              </a:gs>
            </a:gsLst>
            <a:path path="shap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 descr="03.png"/>
          <p:cNvPicPr>
            <a:picLocks noChangeAspect="1"/>
          </p:cNvPicPr>
          <p:nvPr/>
        </p:nvPicPr>
        <p:blipFill>
          <a:blip r:embed="rId3" cstate="print"/>
          <a:srcRect l="1620" t="71084" r="81223" b="5373"/>
          <a:stretch>
            <a:fillRect/>
          </a:stretch>
        </p:blipFill>
        <p:spPr>
          <a:xfrm>
            <a:off x="225820" y="4652351"/>
            <a:ext cx="860702" cy="71914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TextBox 36"/>
          <p:cNvSpPr txBox="1"/>
          <p:nvPr/>
        </p:nvSpPr>
        <p:spPr>
          <a:xfrm>
            <a:off x="1187625" y="5219794"/>
            <a:ext cx="74880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광고 게시물의 특징을 알 수 있는 새로운 규칙 개발 및 적용</a:t>
            </a:r>
            <a:endParaRPr kumimoji="0"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/>
              <a:ea typeface="08서울남산체 EB" panose="02020603020101020101"/>
              <a:cs typeface="Arial" pitchFamily="34" charset="0"/>
            </a:endParaRPr>
          </a:p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Supervised Learning</a:t>
            </a:r>
            <a:r>
              <a:rPr kumimoji="0"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의 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문제점인 </a:t>
            </a:r>
            <a:r>
              <a:rPr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target</a:t>
            </a:r>
            <a:r>
              <a:rPr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을 대체하는 방식 → 학습하는 방법으로 대체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/>
              <a:ea typeface="08서울남산체 EB" panose="02020603020101020101"/>
              <a:cs typeface="Arial" pitchFamily="34" charset="0"/>
            </a:endParaRPr>
          </a:p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대량의 데이터에서 스팸 주제에 관한 탐지에 대한 연구</a:t>
            </a:r>
            <a:endParaRPr kumimoji="0"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/>
              <a:ea typeface="08서울남산체 EB" panose="02020603020101020101"/>
              <a:cs typeface="Arial" pitchFamily="34" charset="0"/>
            </a:endParaRPr>
          </a:p>
        </p:txBody>
      </p:sp>
      <p:grpSp>
        <p:nvGrpSpPr>
          <p:cNvPr id="45" name="그룹 44"/>
          <p:cNvGrpSpPr/>
          <p:nvPr/>
        </p:nvGrpSpPr>
        <p:grpSpPr>
          <a:xfrm>
            <a:off x="1936896" y="1730029"/>
            <a:ext cx="1194944" cy="410995"/>
            <a:chOff x="6940254" y="1730029"/>
            <a:chExt cx="930815" cy="410995"/>
          </a:xfrm>
        </p:grpSpPr>
        <p:grpSp>
          <p:nvGrpSpPr>
            <p:cNvPr id="46" name="그룹 10"/>
            <p:cNvGrpSpPr/>
            <p:nvPr/>
          </p:nvGrpSpPr>
          <p:grpSpPr>
            <a:xfrm>
              <a:off x="6964770" y="1730029"/>
              <a:ext cx="882257" cy="402736"/>
              <a:chOff x="4936972" y="3041648"/>
              <a:chExt cx="709448" cy="323851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sp>
            <p:nvSpPr>
              <p:cNvPr id="48" name="모서리가 둥근 직사각형 47"/>
              <p:cNvSpPr/>
              <p:nvPr/>
            </p:nvSpPr>
            <p:spPr>
              <a:xfrm rot="10800000">
                <a:off x="4936972" y="3041648"/>
                <a:ext cx="709448" cy="323851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>
                      <a:lumMod val="50000"/>
                    </a:schemeClr>
                  </a:gs>
                  <a:gs pos="0">
                    <a:schemeClr val="bg1">
                      <a:lumMod val="9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49" name="모서리가 둥근 직사각형 48"/>
              <p:cNvSpPr/>
              <p:nvPr/>
            </p:nvSpPr>
            <p:spPr>
              <a:xfrm rot="10800000">
                <a:off x="4975072" y="3075169"/>
                <a:ext cx="633248" cy="255812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 w="95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7" name="직사각형 46"/>
            <p:cNvSpPr/>
            <p:nvPr/>
          </p:nvSpPr>
          <p:spPr>
            <a:xfrm>
              <a:off x="6940254" y="1761768"/>
              <a:ext cx="930815" cy="37925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rgbClr val="30AA09"/>
                  </a:solidFill>
                  <a:latin typeface="Arial Narrow" pitchFamily="34" charset="0"/>
                </a:rPr>
                <a:t>적용분야</a:t>
              </a:r>
              <a:endParaRPr lang="ko-KR" altLang="en-US" sz="1000" b="1" dirty="0">
                <a:solidFill>
                  <a:srgbClr val="30AA09"/>
                </a:solidFill>
                <a:latin typeface="Arial Narrow" pitchFamily="34" charset="0"/>
              </a:endParaRPr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5940152" y="3189237"/>
            <a:ext cx="1163472" cy="402736"/>
            <a:chOff x="6964770" y="1730029"/>
            <a:chExt cx="882257" cy="402736"/>
          </a:xfrm>
        </p:grpSpPr>
        <p:grpSp>
          <p:nvGrpSpPr>
            <p:cNvPr id="61" name="그룹 10"/>
            <p:cNvGrpSpPr/>
            <p:nvPr/>
          </p:nvGrpSpPr>
          <p:grpSpPr>
            <a:xfrm>
              <a:off x="6964770" y="1730029"/>
              <a:ext cx="882257" cy="402736"/>
              <a:chOff x="4936972" y="3041648"/>
              <a:chExt cx="709448" cy="323851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sp>
            <p:nvSpPr>
              <p:cNvPr id="63" name="모서리가 둥근 직사각형 62"/>
              <p:cNvSpPr/>
              <p:nvPr/>
            </p:nvSpPr>
            <p:spPr>
              <a:xfrm rot="10800000">
                <a:off x="4936972" y="3041648"/>
                <a:ext cx="709448" cy="323851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>
                      <a:lumMod val="50000"/>
                    </a:schemeClr>
                  </a:gs>
                  <a:gs pos="0">
                    <a:schemeClr val="bg1">
                      <a:lumMod val="9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4" name="모서리가 둥근 직사각형 63"/>
              <p:cNvSpPr/>
              <p:nvPr/>
            </p:nvSpPr>
            <p:spPr>
              <a:xfrm rot="10800000">
                <a:off x="4975072" y="3075169"/>
                <a:ext cx="633248" cy="255812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 w="95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2" name="직사각형 61"/>
            <p:cNvSpPr/>
            <p:nvPr/>
          </p:nvSpPr>
          <p:spPr>
            <a:xfrm>
              <a:off x="7052437" y="1787381"/>
              <a:ext cx="70692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rgbClr val="2283C9"/>
                  </a:solidFill>
                  <a:latin typeface="Arial Narrow" pitchFamily="34" charset="0"/>
                </a:rPr>
                <a:t>기대효과</a:t>
              </a:r>
              <a:r>
                <a:rPr lang="en-US" altLang="ko-KR" sz="1400" b="1" dirty="0">
                  <a:solidFill>
                    <a:srgbClr val="2283C9"/>
                  </a:solidFill>
                  <a:latin typeface="Arial Narrow" pitchFamily="34" charset="0"/>
                </a:rPr>
                <a:t> </a:t>
              </a:r>
              <a:endParaRPr lang="ko-KR" altLang="en-US" sz="1400" b="1" dirty="0">
                <a:solidFill>
                  <a:srgbClr val="2283C9"/>
                </a:solidFill>
                <a:latin typeface="Arial Narrow" pitchFamily="34" charset="0"/>
              </a:endParaRPr>
            </a:p>
          </p:txBody>
        </p:sp>
      </p:grpSp>
      <p:grpSp>
        <p:nvGrpSpPr>
          <p:cNvPr id="65" name="그룹 64"/>
          <p:cNvGrpSpPr/>
          <p:nvPr/>
        </p:nvGrpSpPr>
        <p:grpSpPr>
          <a:xfrm>
            <a:off x="4121791" y="4683517"/>
            <a:ext cx="882257" cy="402736"/>
            <a:chOff x="6964770" y="1730029"/>
            <a:chExt cx="882257" cy="402736"/>
          </a:xfrm>
        </p:grpSpPr>
        <p:grpSp>
          <p:nvGrpSpPr>
            <p:cNvPr id="66" name="그룹 10"/>
            <p:cNvGrpSpPr/>
            <p:nvPr/>
          </p:nvGrpSpPr>
          <p:grpSpPr>
            <a:xfrm>
              <a:off x="6964770" y="1730029"/>
              <a:ext cx="882257" cy="402736"/>
              <a:chOff x="4936972" y="3041648"/>
              <a:chExt cx="709448" cy="323851"/>
            </a:xfrm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grpSpPr>
          <p:sp>
            <p:nvSpPr>
              <p:cNvPr id="68" name="모서리가 둥근 직사각형 67"/>
              <p:cNvSpPr/>
              <p:nvPr/>
            </p:nvSpPr>
            <p:spPr>
              <a:xfrm rot="10800000">
                <a:off x="4936972" y="3041648"/>
                <a:ext cx="709448" cy="323851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>
                      <a:lumMod val="50000"/>
                    </a:schemeClr>
                  </a:gs>
                  <a:gs pos="0">
                    <a:schemeClr val="bg1">
                      <a:lumMod val="9500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69" name="모서리가 둥근 직사각형 68"/>
              <p:cNvSpPr/>
              <p:nvPr/>
            </p:nvSpPr>
            <p:spPr>
              <a:xfrm rot="10800000">
                <a:off x="4975072" y="3075169"/>
                <a:ext cx="633248" cy="255812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5400000" scaled="1"/>
                <a:tileRect/>
              </a:gradFill>
              <a:ln w="9525"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67" name="직사각형 66"/>
            <p:cNvSpPr/>
            <p:nvPr/>
          </p:nvSpPr>
          <p:spPr>
            <a:xfrm>
              <a:off x="7052437" y="1787381"/>
              <a:ext cx="706922" cy="28803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b="1" dirty="0">
                  <a:solidFill>
                    <a:schemeClr val="bg1">
                      <a:lumMod val="50000"/>
                    </a:schemeClr>
                  </a:solidFill>
                  <a:latin typeface="Arial Narrow" pitchFamily="34" charset="0"/>
                </a:rPr>
                <a:t>향후</a:t>
              </a:r>
            </a:p>
          </p:txBody>
        </p:sp>
      </p:grpSp>
      <p:sp>
        <p:nvSpPr>
          <p:cNvPr id="39" name="직사각형 3">
            <a:extLst>
              <a:ext uri="{FF2B5EF4-FFF2-40B4-BE49-F238E27FC236}">
                <a16:creationId xmlns:a16="http://schemas.microsoft.com/office/drawing/2014/main" id="{9C622D4A-6A22-4772-88CB-3FC4C4FB057D}"/>
              </a:ext>
            </a:extLst>
          </p:cNvPr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정리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71C0656-CE56-410C-B402-7E6278097895}"/>
              </a:ext>
            </a:extLst>
          </p:cNvPr>
          <p:cNvSpPr txBox="1"/>
          <p:nvPr/>
        </p:nvSpPr>
        <p:spPr>
          <a:xfrm>
            <a:off x="379751" y="321388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 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봐</a:t>
            </a:r>
          </a:p>
        </p:txBody>
      </p:sp>
      <p:sp>
        <p:nvSpPr>
          <p:cNvPr id="41" name="직사각형 3">
            <a:extLst>
              <a:ext uri="{FF2B5EF4-FFF2-40B4-BE49-F238E27FC236}">
                <a16:creationId xmlns:a16="http://schemas.microsoft.com/office/drawing/2014/main" id="{C7BBEBFC-AE54-4461-89E9-AC2C8A406D45}"/>
              </a:ext>
            </a:extLst>
          </p:cNvPr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D0A0B0F-2D61-42FF-A46A-1E9488D5507A}"/>
              </a:ext>
            </a:extLst>
          </p:cNvPr>
          <p:cNvSpPr txBox="1"/>
          <p:nvPr/>
        </p:nvSpPr>
        <p:spPr>
          <a:xfrm>
            <a:off x="1184778" y="3740185"/>
            <a:ext cx="7488064" cy="6106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원하는 정보를 얻고 싶은 사용자의 니즈를 만족 시킬 수 있는 </a:t>
            </a:r>
            <a:r>
              <a:rPr kumimoji="0"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SNS </a:t>
            </a:r>
            <a:r>
              <a:rPr kumimoji="0"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환경 구축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/>
              <a:ea typeface="08서울남산체 EB" panose="02020603020101020101"/>
              <a:cs typeface="Arial" pitchFamily="34" charset="0"/>
            </a:endParaRPr>
          </a:p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고품질의 정보를 사용하여 부가 서비스 가능</a:t>
            </a:r>
            <a:r>
              <a:rPr kumimoji="0"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(ex&gt; </a:t>
            </a:r>
            <a:r>
              <a:rPr kumimoji="0" lang="ko-KR" altLang="en-US" sz="1200" b="1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인슐랭스타</a:t>
            </a:r>
            <a:r>
              <a:rPr kumimoji="0"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FE8136F-B01D-4F5F-A4BF-54898234BC95}"/>
              </a:ext>
            </a:extLst>
          </p:cNvPr>
          <p:cNvSpPr txBox="1"/>
          <p:nvPr/>
        </p:nvSpPr>
        <p:spPr>
          <a:xfrm>
            <a:off x="1181736" y="2260648"/>
            <a:ext cx="7488064" cy="3336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kumimoji="0"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이미지 및 텍스트 기반 모든 </a:t>
            </a:r>
            <a:r>
              <a:rPr kumimoji="0" lang="en-US" altLang="ko-KR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SNS</a:t>
            </a:r>
            <a:r>
              <a:rPr kumimoji="0" lang="ko-KR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08서울남산체 EB" panose="02020603020101020101"/>
                <a:ea typeface="08서울남산체 EB" panose="02020603020101020101"/>
                <a:cs typeface="Arial" pitchFamily="34" charset="0"/>
              </a:rPr>
              <a:t>의 스팸 필터</a:t>
            </a:r>
            <a:endParaRPr lang="en-US" altLang="ko-KR" sz="1200" b="1" dirty="0">
              <a:solidFill>
                <a:schemeClr val="tx1">
                  <a:lumMod val="85000"/>
                  <a:lumOff val="15000"/>
                </a:schemeClr>
              </a:solidFill>
              <a:latin typeface="08서울남산체 EB" panose="02020603020101020101"/>
              <a:ea typeface="08서울남산체 EB" panose="02020603020101020101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2734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25505" y="3105835"/>
            <a:ext cx="24929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Algerian" panose="04020705040A02060702" pitchFamily="82" charset="0"/>
                <a:ea typeface="08서울남산체 B" panose="02020603020101020101" pitchFamily="18" charset="-127"/>
              </a:rPr>
              <a:t>감사합니다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C60050EC-1DA9-4CA3-A500-EF9F13D87FA0}"/>
              </a:ext>
            </a:extLst>
          </p:cNvPr>
          <p:cNvSpPr/>
          <p:nvPr/>
        </p:nvSpPr>
        <p:spPr>
          <a:xfrm>
            <a:off x="2735796" y="2276872"/>
            <a:ext cx="3672408" cy="2304256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10425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6869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REFERENCE</a:t>
            </a:r>
            <a:endParaRPr lang="ko-KR" altLang="en-US" sz="36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D02A499-2F22-4CB6-8C13-C97873CF3296}"/>
              </a:ext>
            </a:extLst>
          </p:cNvPr>
          <p:cNvSpPr/>
          <p:nvPr/>
        </p:nvSpPr>
        <p:spPr>
          <a:xfrm>
            <a:off x="379750" y="1124744"/>
            <a:ext cx="8512729" cy="5112568"/>
          </a:xfrm>
          <a:prstGeom prst="rect">
            <a:avLst/>
          </a:prstGeom>
          <a:noFill/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[1] D.</a:t>
            </a:r>
            <a:r>
              <a:rPr lang="ko-KR" altLang="en-US" sz="1400" dirty="0">
                <a:solidFill>
                  <a:schemeClr val="tx1"/>
                </a:solidFill>
                <a:ea typeface="08서울남산체 EB" panose="02020603020101020101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Sculley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</a:t>
            </a:r>
            <a:r>
              <a:rPr lang="ko-KR" altLang="en-US" sz="1400" dirty="0">
                <a:solidFill>
                  <a:schemeClr val="tx1"/>
                </a:solidFill>
                <a:ea typeface="08서울남산체 EB" panose="02020603020101020101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Gabriel</a:t>
            </a:r>
            <a:r>
              <a:rPr lang="ko-KR" altLang="en-US" sz="1400" dirty="0">
                <a:solidFill>
                  <a:schemeClr val="tx1"/>
                </a:solidFill>
                <a:ea typeface="08서울남산체 EB" panose="02020603020101020101"/>
              </a:rPr>
              <a:t> 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M.</a:t>
            </a:r>
            <a:r>
              <a:rPr lang="ko-KR" altLang="en-US" sz="1400" dirty="0">
                <a:solidFill>
                  <a:schemeClr val="tx1"/>
                </a:solidFill>
                <a:ea typeface="08서울남산체 EB" panose="02020603020101020101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Wachman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</a:t>
            </a:r>
            <a:r>
              <a:rPr lang="ko-KR" altLang="en-US" sz="1400" dirty="0">
                <a:solidFill>
                  <a:schemeClr val="tx1"/>
                </a:solidFill>
                <a:ea typeface="08서울남산체 EB" panose="02020603020101020101"/>
              </a:rPr>
              <a:t> </a:t>
            </a:r>
            <a:r>
              <a:rPr lang="en-US" altLang="ko-KR" sz="1400" b="1" i="1" dirty="0">
                <a:solidFill>
                  <a:schemeClr val="tx1"/>
                </a:solidFill>
                <a:ea typeface="08서울남산체 EB" panose="02020603020101020101"/>
              </a:rPr>
              <a:t>Relaxed Online SVMs for Spam Filtering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2007.</a:t>
            </a:r>
          </a:p>
          <a:p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[2] Junhong Kim,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Deokseong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Seo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Haedong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Kim,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Pilsung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Kang, </a:t>
            </a:r>
            <a:r>
              <a:rPr lang="en-US" altLang="ko-KR" sz="1400" b="1" i="1" dirty="0">
                <a:solidFill>
                  <a:schemeClr val="tx1"/>
                </a:solidFill>
                <a:ea typeface="08서울남산체 EB" panose="02020603020101020101"/>
              </a:rPr>
              <a:t>Facebook text spam filtering based on keywords learned from Instagram and meta-information of Facebook posts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Korean Institute of industrial engineers, 2016.</a:t>
            </a:r>
          </a:p>
          <a:p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[3] Manuel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Fernadez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-Delgado, Eva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Cernadas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Senen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Barro,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Dinani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Amorim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</a:t>
            </a:r>
            <a:r>
              <a:rPr lang="en-US" altLang="ko-KR" sz="1400" b="1" i="1" dirty="0">
                <a:solidFill>
                  <a:schemeClr val="tx1"/>
                </a:solidFill>
                <a:ea typeface="08서울남산체 EB" panose="02020603020101020101"/>
              </a:rPr>
              <a:t>Do we Need Hundreds of Classifiers to Solve Real World Classification Problems?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Journal of Machine Learning Research, 2014.</a:t>
            </a:r>
          </a:p>
          <a:p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[4]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Inwhee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Joe,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Hye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-Ta</a:t>
            </a:r>
            <a:r>
              <a:rPr lang="ko-KR" altLang="en-US" sz="1400" dirty="0">
                <a:solidFill>
                  <a:schemeClr val="tx1"/>
                </a:solidFill>
                <a:ea typeface="08서울남산체 EB" panose="02020603020101020101"/>
              </a:rPr>
              <a:t>다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Shim</a:t>
            </a:r>
            <a:r>
              <a:rPr lang="en-US" altLang="ko-KR" sz="1400" b="1" i="1" dirty="0">
                <a:solidFill>
                  <a:schemeClr val="tx1"/>
                </a:solidFill>
                <a:ea typeface="08서울남산체 EB" panose="02020603020101020101"/>
              </a:rPr>
              <a:t>, A SVM based Spam Filtering System for short Message Service(SMS)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</a:t>
            </a:r>
            <a:r>
              <a:rPr lang="ko-KR" altLang="en-US" sz="1400" dirty="0">
                <a:solidFill>
                  <a:schemeClr val="tx1"/>
                </a:solidFill>
                <a:ea typeface="08서울남산체 EB" panose="02020603020101020101"/>
              </a:rPr>
              <a:t>한국통신학회논문지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2009.</a:t>
            </a:r>
          </a:p>
          <a:p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[5] Do-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Sik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Min, Mu-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Hee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Song, Ki-Jun Son, Sang-jo Lee, </a:t>
            </a:r>
            <a:r>
              <a:rPr lang="en-US" altLang="ko-KR" sz="1400" b="1" i="1" dirty="0">
                <a:solidFill>
                  <a:schemeClr val="tx1"/>
                </a:solidFill>
                <a:ea typeface="08서울남산체 EB" panose="02020603020101020101"/>
              </a:rPr>
              <a:t>Spam-mail Filtering Using SVM Classifier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Korea Information Science Society, 2005.</a:t>
            </a:r>
          </a:p>
          <a:p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[6] Hyun-Jun Kim, Jason J. Jung, </a:t>
            </a:r>
            <a:r>
              <a:rPr lang="en-US" altLang="ko-KR" sz="1400" dirty="0" err="1">
                <a:solidFill>
                  <a:schemeClr val="tx1"/>
                </a:solidFill>
                <a:ea typeface="08서울남산체 EB" panose="02020603020101020101"/>
              </a:rPr>
              <a:t>Geun-Sik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 Jo, </a:t>
            </a:r>
            <a:r>
              <a:rPr lang="en-US" altLang="ko-KR" sz="1400" b="1" i="1" dirty="0">
                <a:solidFill>
                  <a:schemeClr val="tx1"/>
                </a:solidFill>
                <a:ea typeface="08서울남산체 EB" panose="02020603020101020101"/>
              </a:rPr>
              <a:t>Spam-Mail Filtering System Using Weighted Bayesian Classifier</a:t>
            </a:r>
            <a:r>
              <a:rPr lang="en-US" altLang="ko-KR" sz="1400" dirty="0">
                <a:solidFill>
                  <a:schemeClr val="tx1"/>
                </a:solidFill>
                <a:ea typeface="08서울남산체 EB" panose="02020603020101020101"/>
              </a:rPr>
              <a:t>, Korea Information Science Society, 2005.</a:t>
            </a:r>
          </a:p>
        </p:txBody>
      </p:sp>
    </p:spTree>
    <p:extLst>
      <p:ext uri="{BB962C8B-B14F-4D97-AF65-F5344CB8AC3E}">
        <p14:creationId xmlns:p14="http://schemas.microsoft.com/office/powerpoint/2010/main" val="3085556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순서도: 수동 입력 3"/>
          <p:cNvSpPr/>
          <p:nvPr/>
        </p:nvSpPr>
        <p:spPr>
          <a:xfrm rot="5400013">
            <a:off x="-1719063" y="1719063"/>
            <a:ext cx="6858000" cy="3419874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5"/>
              <a:gd name="f7" fmla="val 1"/>
              <a:gd name="f8" fmla="+- 0 0 -360"/>
              <a:gd name="f9" fmla="*/ f3 1 5"/>
              <a:gd name="f10" fmla="*/ f4 1 5"/>
              <a:gd name="f11" fmla="val f5"/>
              <a:gd name="f12" fmla="val f6"/>
              <a:gd name="f13" fmla="*/ f8 f0 1"/>
              <a:gd name="f14" fmla="+- f12 0 f11"/>
              <a:gd name="f15" fmla="*/ f13 1 f2"/>
              <a:gd name="f16" fmla="*/ f14 1 5"/>
              <a:gd name="f17" fmla="*/ f14 1 10"/>
              <a:gd name="f18" fmla="*/ f14 1 2"/>
              <a:gd name="f19" fmla="+- f15 0 f1"/>
              <a:gd name="f20" fmla="+- f11 f18 0"/>
              <a:gd name="f21" fmla="*/ f17 1 f16"/>
              <a:gd name="f22" fmla="*/ f11 1 f16"/>
              <a:gd name="f23" fmla="*/ f12 1 f16"/>
              <a:gd name="f24" fmla="*/ f16 1 f16"/>
              <a:gd name="f25" fmla="*/ f20 1 f16"/>
              <a:gd name="f26" fmla="*/ f22 f9 1"/>
              <a:gd name="f27" fmla="*/ f23 f9 1"/>
              <a:gd name="f28" fmla="*/ f23 f10 1"/>
              <a:gd name="f29" fmla="*/ f24 f10 1"/>
              <a:gd name="f30" fmla="*/ f21 f10 1"/>
              <a:gd name="f31" fmla="*/ f25 f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19">
                <a:pos x="f31" y="f30"/>
              </a:cxn>
            </a:cxnLst>
            <a:rect l="f26" t="f29" r="f27" b="f28"/>
            <a:pathLst>
              <a:path w="5" h="5">
                <a:moveTo>
                  <a:pt x="f5" y="f7"/>
                </a:moveTo>
                <a:lnTo>
                  <a:pt x="f6" y="f5"/>
                </a:lnTo>
                <a:lnTo>
                  <a:pt x="f6" y="f6"/>
                </a:lnTo>
                <a:lnTo>
                  <a:pt x="f5" y="f6"/>
                </a:lnTo>
                <a:close/>
              </a:path>
            </a:pathLst>
          </a:cu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3" name="직사각형 7"/>
          <p:cNvSpPr/>
          <p:nvPr/>
        </p:nvSpPr>
        <p:spPr>
          <a:xfrm>
            <a:off x="4572000" y="6165342"/>
            <a:ext cx="4320475" cy="359999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sz="1600" b="0" i="0" u="none" strike="noStrike" kern="1200" cap="none" spc="0" baseline="0">
                <a:solidFill>
                  <a:srgbClr val="FFFFFF"/>
                </a:solidFill>
                <a:uFillTx/>
                <a:latin typeface="08서울남산체 B" pitchFamily="18"/>
                <a:ea typeface="08서울남산체 B" pitchFamily="18"/>
              </a:rPr>
              <a:t>제안자</a:t>
            </a:r>
            <a:r>
              <a: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08서울남산체 B" pitchFamily="18"/>
                <a:ea typeface="08서울남산체 B" pitchFamily="18"/>
              </a:rPr>
              <a:t> : </a:t>
            </a:r>
            <a:r>
              <a:rPr lang="ko-KR" sz="1600" b="0" i="0" u="none" strike="noStrike" kern="1200" cap="none" spc="0" baseline="0">
                <a:solidFill>
                  <a:srgbClr val="FFFFFF"/>
                </a:solidFill>
                <a:uFillTx/>
                <a:latin typeface="08서울남산체 B" pitchFamily="18"/>
                <a:ea typeface="08서울남산체 B" pitchFamily="18"/>
              </a:rPr>
              <a:t>양지은 이정민 장진규</a:t>
            </a:r>
            <a:r>
              <a:rPr lang="en-US" sz="1600" b="0" i="0" u="none" strike="noStrike" kern="1200" cap="none" spc="0" baseline="0">
                <a:solidFill>
                  <a:srgbClr val="FFFFFF"/>
                </a:solidFill>
                <a:uFillTx/>
                <a:latin typeface="08서울남산체 B" pitchFamily="18"/>
                <a:ea typeface="08서울남산체 B" pitchFamily="18"/>
              </a:rPr>
              <a:t> </a:t>
            </a:r>
            <a:r>
              <a:rPr lang="ko-KR" sz="1600" b="0" i="0" u="none" strike="noStrike" kern="1200" cap="none" spc="0" baseline="0">
                <a:solidFill>
                  <a:srgbClr val="FFFFFF"/>
                </a:solidFill>
                <a:uFillTx/>
                <a:latin typeface="08서울남산체 B" pitchFamily="18"/>
                <a:ea typeface="08서울남산체 B" pitchFamily="18"/>
              </a:rPr>
              <a:t>차욱현</a:t>
            </a:r>
            <a:endParaRPr lang="en-US" sz="1600" b="0" i="0" u="none" strike="noStrike" kern="1200" cap="none" spc="0" baseline="0">
              <a:solidFill>
                <a:srgbClr val="FFFFFF"/>
              </a:solidFill>
              <a:uFillTx/>
              <a:latin typeface="08서울남산체 B" pitchFamily="18"/>
              <a:ea typeface="08서울남산체 B" pitchFamily="18"/>
            </a:endParaRPr>
          </a:p>
        </p:txBody>
      </p:sp>
      <p:sp>
        <p:nvSpPr>
          <p:cNvPr id="4" name="직사각형 1"/>
          <p:cNvSpPr/>
          <p:nvPr/>
        </p:nvSpPr>
        <p:spPr>
          <a:xfrm>
            <a:off x="3923928" y="1700162"/>
            <a:ext cx="5220071" cy="3817070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t" anchorCtr="0" compatLnSpc="1"/>
          <a:lstStyle/>
          <a:p>
            <a:pPr marL="0" marR="0" lvl="0" indent="0" algn="l" defTabSz="914400" rtl="0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400" b="1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목차</a:t>
            </a:r>
            <a:endParaRPr lang="en-US" altLang="ko-KR" sz="2400" b="1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0" marR="0" lvl="0" indent="0" algn="l" defTabSz="914400" rtl="0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1. </a:t>
            </a:r>
            <a:r>
              <a:rPr lang="ko-KR" altLang="en-US" sz="24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배경 및 목표</a:t>
            </a:r>
            <a:endParaRPr lang="en-US" sz="2400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0" marR="0" lvl="0" indent="0" algn="l" defTabSz="914400" rtl="0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2. </a:t>
            </a:r>
            <a:r>
              <a:rPr lang="ko-KR" altLang="en-US" sz="24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분석 및 결과</a:t>
            </a:r>
            <a:endParaRPr lang="en-US" altLang="ko-KR" sz="2400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0" marR="0" lvl="0" indent="0" algn="l" defTabSz="914400" rtl="0" fontAlgn="auto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4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3. </a:t>
            </a:r>
            <a:r>
              <a:rPr lang="ko-KR" altLang="en-US" sz="24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요약</a:t>
            </a:r>
            <a:endParaRPr lang="en-US" altLang="ko-KR" sz="2400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분석 환경 및 개요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83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APPENDIX</a:t>
            </a:r>
            <a:endParaRPr lang="ko-KR" altLang="en-US" sz="36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0D03C1D6-6B49-4F47-9EAA-5FCA049EDD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72284"/>
              </p:ext>
            </p:extLst>
          </p:nvPr>
        </p:nvGraphicFramePr>
        <p:xfrm>
          <a:off x="539552" y="2205479"/>
          <a:ext cx="8064896" cy="37734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99576">
                  <a:extLst>
                    <a:ext uri="{9D8B030D-6E8A-4147-A177-3AD203B41FA5}">
                      <a16:colId xmlns:a16="http://schemas.microsoft.com/office/drawing/2014/main" val="976244387"/>
                    </a:ext>
                  </a:extLst>
                </a:gridCol>
                <a:gridCol w="2376888">
                  <a:extLst>
                    <a:ext uri="{9D8B030D-6E8A-4147-A177-3AD203B41FA5}">
                      <a16:colId xmlns:a16="http://schemas.microsoft.com/office/drawing/2014/main" val="3368775487"/>
                    </a:ext>
                  </a:extLst>
                </a:gridCol>
                <a:gridCol w="755772">
                  <a:extLst>
                    <a:ext uri="{9D8B030D-6E8A-4147-A177-3AD203B41FA5}">
                      <a16:colId xmlns:a16="http://schemas.microsoft.com/office/drawing/2014/main" val="346262882"/>
                    </a:ext>
                  </a:extLst>
                </a:gridCol>
                <a:gridCol w="3132660">
                  <a:extLst>
                    <a:ext uri="{9D8B030D-6E8A-4147-A177-3AD203B41FA5}">
                      <a16:colId xmlns:a16="http://schemas.microsoft.com/office/drawing/2014/main" val="3433864454"/>
                    </a:ext>
                  </a:extLst>
                </a:gridCol>
              </a:tblGrid>
              <a:tr h="535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08서울남산체 EB"/>
                        </a:rPr>
                        <a:t>프로젝트 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1600" dirty="0">
                          <a:latin typeface="08서울남산체 EB"/>
                        </a:rPr>
                        <a:t>이미지 및 텍스트 기반 </a:t>
                      </a:r>
                      <a:r>
                        <a:rPr lang="en-US" altLang="ko-KR" sz="1600" dirty="0">
                          <a:latin typeface="08서울남산체 EB"/>
                        </a:rPr>
                        <a:t>SNS(Instagram) </a:t>
                      </a:r>
                      <a:r>
                        <a:rPr lang="ko-KR" altLang="en-US" sz="1600" dirty="0">
                          <a:latin typeface="08서울남산체 EB"/>
                        </a:rPr>
                        <a:t>스팸 필터링 알고리즘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053294"/>
                  </a:ext>
                </a:extLst>
              </a:tr>
              <a:tr h="535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08서울남산체 EB"/>
                        </a:rPr>
                        <a:t>프로젝트 기간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08서울남산체 EB"/>
                        </a:rPr>
                        <a:t>2017.04 ~ 2017.06</a:t>
                      </a:r>
                      <a:endParaRPr lang="ko-KR" altLang="en-US" sz="1600" dirty="0">
                        <a:latin typeface="08서울남산체 EB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2299409"/>
                  </a:ext>
                </a:extLst>
              </a:tr>
              <a:tr h="535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08서울남산체 EB"/>
                        </a:rPr>
                        <a:t>팀원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08서울남산체 EB"/>
                        </a:rPr>
                        <a:t>4</a:t>
                      </a:r>
                      <a:r>
                        <a:rPr lang="ko-KR" altLang="en-US" sz="1600" dirty="0">
                          <a:latin typeface="08서울남산체 EB"/>
                        </a:rPr>
                        <a:t>명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8507582"/>
                  </a:ext>
                </a:extLst>
              </a:tr>
              <a:tr h="535237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08서울남산체 EB"/>
                        </a:rPr>
                        <a:t>개발 환경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08서울남산체 EB"/>
                        </a:rPr>
                        <a:t>OS</a:t>
                      </a:r>
                      <a:endParaRPr lang="ko-KR" altLang="en-US" dirty="0">
                        <a:latin typeface="08서울남산체 EB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08서울남산체 EB"/>
                        </a:rPr>
                        <a:t>WINDOWS 10</a:t>
                      </a:r>
                      <a:endParaRPr lang="ko-KR" altLang="en-US" sz="1600" dirty="0">
                        <a:latin typeface="08서울남산체 EB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1160645"/>
                  </a:ext>
                </a:extLst>
              </a:tr>
              <a:tr h="535237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08서울남산체 EB"/>
                        </a:rPr>
                        <a:t>DB</a:t>
                      </a:r>
                      <a:endParaRPr lang="ko-KR" altLang="en-US" dirty="0">
                        <a:latin typeface="08서울남산체 EB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08서울남산체 EB"/>
                        </a:rPr>
                        <a:t>SNS Crawling</a:t>
                      </a:r>
                      <a:endParaRPr lang="ko-KR" altLang="en-US" sz="1600" dirty="0">
                        <a:latin typeface="08서울남산체 EB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734749"/>
                  </a:ext>
                </a:extLst>
              </a:tr>
              <a:tr h="36576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08서울남산체 EB"/>
                        </a:rPr>
                        <a:t>Development Tools</a:t>
                      </a:r>
                      <a:endParaRPr lang="ko-KR" altLang="en-US" dirty="0">
                        <a:latin typeface="08서울남산체 EB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08서울남산체 EB"/>
                        </a:rPr>
                        <a:t>R studio, </a:t>
                      </a:r>
                      <a:r>
                        <a:rPr lang="en-US" altLang="ko-KR" sz="1600" dirty="0" err="1">
                          <a:latin typeface="08서울남산체 EB"/>
                        </a:rPr>
                        <a:t>Pycharm</a:t>
                      </a:r>
                      <a:endParaRPr lang="ko-KR" altLang="en-US" sz="1600" dirty="0">
                        <a:latin typeface="08서울남산체 EB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704469445"/>
                  </a:ext>
                </a:extLst>
              </a:tr>
              <a:tr h="18734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08서울남산체 EB"/>
                        </a:rPr>
                        <a:t>Back-end</a:t>
                      </a:r>
                      <a:endParaRPr lang="ko-KR" altLang="en-US" dirty="0">
                        <a:latin typeface="08서울남산체 EB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08서울남산체 EB"/>
                        </a:rPr>
                        <a:t>RGUI, Python 3.6</a:t>
                      </a:r>
                      <a:endParaRPr lang="ko-KR" altLang="en-US" sz="1600" dirty="0">
                        <a:latin typeface="08서울남산체 EB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29515502"/>
                  </a:ext>
                </a:extLst>
              </a:tr>
              <a:tr h="1784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08서울남산체 EB"/>
                        </a:rPr>
                        <a:t>Front-end</a:t>
                      </a:r>
                      <a:endParaRPr lang="ko-KR" altLang="en-US" dirty="0">
                        <a:latin typeface="08서울남산체 EB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08서울남산체 EB"/>
                        </a:rPr>
                        <a:t>-</a:t>
                      </a:r>
                      <a:endParaRPr lang="ko-KR" altLang="en-US" sz="1600" dirty="0">
                        <a:latin typeface="08서울남산체 EB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5687143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16017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C838B0E-92C8-4527-8CC9-639975E096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2476832"/>
              </p:ext>
            </p:extLst>
          </p:nvPr>
        </p:nvGraphicFramePr>
        <p:xfrm>
          <a:off x="367577" y="1783080"/>
          <a:ext cx="8408847" cy="3291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02949">
                  <a:extLst>
                    <a:ext uri="{9D8B030D-6E8A-4147-A177-3AD203B41FA5}">
                      <a16:colId xmlns:a16="http://schemas.microsoft.com/office/drawing/2014/main" val="1917757380"/>
                    </a:ext>
                  </a:extLst>
                </a:gridCol>
                <a:gridCol w="2121555">
                  <a:extLst>
                    <a:ext uri="{9D8B030D-6E8A-4147-A177-3AD203B41FA5}">
                      <a16:colId xmlns:a16="http://schemas.microsoft.com/office/drawing/2014/main" val="3471165167"/>
                    </a:ext>
                  </a:extLst>
                </a:gridCol>
                <a:gridCol w="3484343">
                  <a:extLst>
                    <a:ext uri="{9D8B030D-6E8A-4147-A177-3AD203B41FA5}">
                      <a16:colId xmlns:a16="http://schemas.microsoft.com/office/drawing/2014/main" val="225205086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ko-KR" altLang="en-US" sz="1400" b="0" i="0" u="none" strike="noStrike" dirty="0" err="1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변수명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ea typeface="08서울남산체 EB" panose="02020603020101020101"/>
                        </a:rPr>
                        <a:t>변수 타입</a:t>
                      </a:r>
                    </a:p>
                  </a:txBody>
                  <a:tcPr anchor="ctr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b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ea typeface="08서울남산체 EB" panose="02020603020101020101"/>
                        </a:rPr>
                        <a:t>변수 설명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07431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lat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Float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위도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979866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lng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Float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경도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6990187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name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위치 태그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(Tag)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한 </a:t>
                      </a:r>
                      <a:r>
                        <a:rPr lang="ko-KR" altLang="en-US" sz="1100" dirty="0" err="1">
                          <a:ea typeface="08서울남산체 EB" panose="02020603020101020101"/>
                        </a:rPr>
                        <a:t>장소명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800303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address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위치 태그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(Tag)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한 주소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1708621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city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위치 태그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(Tag)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한 도시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5556536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short_name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위치 태그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(Tag)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한 </a:t>
                      </a:r>
                      <a:r>
                        <a:rPr lang="ko-KR" altLang="en-US" sz="1100" dirty="0" err="1">
                          <a:ea typeface="08서울남산체 EB" panose="02020603020101020101"/>
                        </a:rPr>
                        <a:t>장소명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0205705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external_source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Facebook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연동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202679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facebook_places_id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Facebook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연동 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ID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값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56761945"/>
                  </a:ext>
                </a:extLst>
              </a:tr>
            </a:tbl>
          </a:graphicData>
        </a:graphic>
      </p:graphicFrame>
      <p:sp>
        <p:nvSpPr>
          <p:cNvPr id="10" name="직사각형 3">
            <a:extLst>
              <a:ext uri="{FF2B5EF4-FFF2-40B4-BE49-F238E27FC236}">
                <a16:creationId xmlns:a16="http://schemas.microsoft.com/office/drawing/2014/main" id="{7182DED3-EAB5-48E5-B7F8-3D23542A2852}"/>
              </a:ext>
            </a:extLst>
          </p:cNvPr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수집 변수 목록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2FA2731-CA44-4FE2-B328-CC2D854D3F36}"/>
              </a:ext>
            </a:extLst>
          </p:cNvPr>
          <p:cNvSpPr txBox="1"/>
          <p:nvPr/>
        </p:nvSpPr>
        <p:spPr>
          <a:xfrm>
            <a:off x="379751" y="321388"/>
            <a:ext cx="4825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진행 및 분석</a:t>
            </a:r>
          </a:p>
        </p:txBody>
      </p:sp>
    </p:spTree>
    <p:extLst>
      <p:ext uri="{BB962C8B-B14F-4D97-AF65-F5344CB8AC3E}">
        <p14:creationId xmlns:p14="http://schemas.microsoft.com/office/powerpoint/2010/main" val="4163859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수집 변수 목록</a:t>
            </a:r>
            <a:endParaRPr lang="en-US" altLang="ko-KR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4825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진행 및 분석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C838B0E-92C8-4527-8CC9-639975E096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1314396"/>
              </p:ext>
            </p:extLst>
          </p:nvPr>
        </p:nvGraphicFramePr>
        <p:xfrm>
          <a:off x="367576" y="1552868"/>
          <a:ext cx="8408847" cy="475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36272">
                  <a:extLst>
                    <a:ext uri="{9D8B030D-6E8A-4147-A177-3AD203B41FA5}">
                      <a16:colId xmlns:a16="http://schemas.microsoft.com/office/drawing/2014/main" val="1917757380"/>
                    </a:ext>
                  </a:extLst>
                </a:gridCol>
                <a:gridCol w="2448272">
                  <a:extLst>
                    <a:ext uri="{9D8B030D-6E8A-4147-A177-3AD203B41FA5}">
                      <a16:colId xmlns:a16="http://schemas.microsoft.com/office/drawing/2014/main" val="3471165167"/>
                    </a:ext>
                  </a:extLst>
                </a:gridCol>
                <a:gridCol w="3124303">
                  <a:extLst>
                    <a:ext uri="{9D8B030D-6E8A-4147-A177-3AD203B41FA5}">
                      <a16:colId xmlns:a16="http://schemas.microsoft.com/office/drawing/2014/main" val="225205086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created_at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Unix time,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코멘트 작성 시간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7007431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status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계정 공개 상태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979866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taken_at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Unix time,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게시글 작성 시간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6990187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pk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기본 키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(Primary Key)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800303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id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Instagram ID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값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1708621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device_timestamp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Unix time,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스마트 폰 시간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5556536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media_type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사진 혹은 영상 여부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0205705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filter_type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필터 적용 여부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202679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original_width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사진 해상도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5676194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original_height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사진 해상도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2520757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like_count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좋아요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(like)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수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8057978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has_liked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bool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좋아요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(like)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존재 여부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589774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has_more_comments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bool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미리보기 코멘트 외 추가 코멘트 여부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13793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36819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C838B0E-92C8-4527-8CC9-639975E096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171104"/>
              </p:ext>
            </p:extLst>
          </p:nvPr>
        </p:nvGraphicFramePr>
        <p:xfrm>
          <a:off x="367576" y="1552868"/>
          <a:ext cx="8408847" cy="475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02949">
                  <a:extLst>
                    <a:ext uri="{9D8B030D-6E8A-4147-A177-3AD203B41FA5}">
                      <a16:colId xmlns:a16="http://schemas.microsoft.com/office/drawing/2014/main" val="1917757380"/>
                    </a:ext>
                  </a:extLst>
                </a:gridCol>
                <a:gridCol w="2409587">
                  <a:extLst>
                    <a:ext uri="{9D8B030D-6E8A-4147-A177-3AD203B41FA5}">
                      <a16:colId xmlns:a16="http://schemas.microsoft.com/office/drawing/2014/main" val="3471165167"/>
                    </a:ext>
                  </a:extLst>
                </a:gridCol>
                <a:gridCol w="3196311">
                  <a:extLst>
                    <a:ext uri="{9D8B030D-6E8A-4147-A177-3AD203B41FA5}">
                      <a16:colId xmlns:a16="http://schemas.microsoft.com/office/drawing/2014/main" val="225205086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max_num_visible_preview_comments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미리보기 코멘트 수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(2)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7007431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comment_count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코멘트 수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0979866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caption_is_edited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Bool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게시글의 편집 유무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6990187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width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사진의 크기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800303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height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 err="1">
                          <a:ea typeface="08서울남산체 EB" panose="02020603020101020101"/>
                        </a:rPr>
                        <a:t>Int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사진의 크기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81708621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url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게시 된 사진의 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URL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95556536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username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Instagram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에서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 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사용하는 닉네임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0205705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full_name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프로필 내용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720267906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is_private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Bool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코멘트 작성자의 계정 고개 여부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15676194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profile_pic_url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코멘트 작성자의 프로필 사진 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URL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2520757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following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Bool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코멘트 작성자와 </a:t>
                      </a:r>
                      <a:r>
                        <a:rPr lang="ko-KR" altLang="en-US" sz="1100" dirty="0" err="1">
                          <a:ea typeface="08서울남산체 EB" panose="02020603020101020101"/>
                        </a:rPr>
                        <a:t>팔로잉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 여부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408057978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user_id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08서울남산체 EB" panose="02020603020101020101"/>
                      </a:endParaRP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코멘트 작성자의 </a:t>
                      </a:r>
                      <a:r>
                        <a:rPr lang="en-US" altLang="ko-KR" sz="1100" dirty="0">
                          <a:ea typeface="08서울남산체 EB" panose="02020603020101020101"/>
                        </a:rPr>
                        <a:t>ID</a:t>
                      </a:r>
                      <a:r>
                        <a:rPr lang="ko-KR" altLang="en-US" sz="1100" dirty="0">
                          <a:ea typeface="08서울남산체 EB" panose="02020603020101020101"/>
                        </a:rPr>
                        <a:t>값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589774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 fontAlgn="t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08서울남산체 EB" panose="02020603020101020101"/>
                        </a:rPr>
                        <a:t>text</a:t>
                      </a:r>
                    </a:p>
                  </a:txBody>
                  <a:tcPr marL="7620" marR="7620" marT="762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100" dirty="0">
                          <a:ea typeface="08서울남산체 EB" panose="02020603020101020101"/>
                        </a:rPr>
                        <a:t>Char</a:t>
                      </a:r>
                      <a:endParaRPr lang="ko-KR" altLang="en-US" sz="1100" dirty="0">
                        <a:ea typeface="08서울남산체 EB" panose="02020603020101020101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100" dirty="0">
                          <a:ea typeface="08서울남산체 EB" panose="02020603020101020101"/>
                        </a:rPr>
                        <a:t>코멘트 내용</a:t>
                      </a:r>
                    </a:p>
                  </a:txBody>
                  <a:tcPr anchor="ctr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413793730"/>
                  </a:ext>
                </a:extLst>
              </a:tr>
            </a:tbl>
          </a:graphicData>
        </a:graphic>
      </p:graphicFrame>
      <p:sp>
        <p:nvSpPr>
          <p:cNvPr id="6" name="직사각형 3">
            <a:extLst>
              <a:ext uri="{FF2B5EF4-FFF2-40B4-BE49-F238E27FC236}">
                <a16:creationId xmlns:a16="http://schemas.microsoft.com/office/drawing/2014/main" id="{2735D1DB-7DA5-4AC6-97CA-2EF39F8F8270}"/>
              </a:ext>
            </a:extLst>
          </p:cNvPr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수집 변수 목록</a:t>
            </a:r>
            <a:endParaRPr lang="en-US" altLang="ko-KR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0E2A63-7CB6-4BE0-B77B-2650C79EE696}"/>
              </a:ext>
            </a:extLst>
          </p:cNvPr>
          <p:cNvSpPr txBox="1"/>
          <p:nvPr/>
        </p:nvSpPr>
        <p:spPr>
          <a:xfrm>
            <a:off x="379751" y="321388"/>
            <a:ext cx="48253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진행 및 분석</a:t>
            </a:r>
          </a:p>
        </p:txBody>
      </p:sp>
    </p:spTree>
    <p:extLst>
      <p:ext uri="{BB962C8B-B14F-4D97-AF65-F5344CB8AC3E}">
        <p14:creationId xmlns:p14="http://schemas.microsoft.com/office/powerpoint/2010/main" val="24704879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lnSpc>
                <a:spcPct val="150000"/>
              </a:lnSpc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Making a Derived Variable; result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83372" cy="8162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APPENDIX</a:t>
            </a:r>
            <a:endParaRPr lang="ko-KR" altLang="en-US" sz="36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2344"/>
          <a:stretch/>
        </p:blipFill>
        <p:spPr>
          <a:xfrm>
            <a:off x="539552" y="1668407"/>
            <a:ext cx="4361027" cy="244827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539552" y="4149080"/>
                <a:ext cx="7920880" cy="223041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ea typeface="08서울남산체 EB" panose="02020603020101020101"/>
                  </a:rPr>
                  <a:t>초기 수작업으로 광고 사전 구축 </a:t>
                </a:r>
                <a:endParaRPr lang="en-US" altLang="ko-KR" sz="1600" dirty="0">
                  <a:ea typeface="08서울남산체 EB" panose="02020603020101020101"/>
                </a:endParaRP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ea typeface="08서울남산체 EB" panose="02020603020101020101"/>
                  </a:rPr>
                  <a:t>이후 광고 사전</a:t>
                </a:r>
                <a14:m>
                  <m:oMath xmlns:m="http://schemas.openxmlformats.org/officeDocument/2006/math">
                    <m:r>
                      <a:rPr lang="en-US" altLang="ko-KR" sz="1600" b="0" i="0" smtClean="0">
                        <a:latin typeface="Cambria Math" panose="02040503050406030204" pitchFamily="18" charset="0"/>
                        <a:ea typeface="08서울남산체 EB" panose="02020603020101020101"/>
                      </a:rPr>
                      <m:t>(</m:t>
                    </m:r>
                    <m:acc>
                      <m:accPr>
                        <m:chr m:val="⃑"/>
                        <m:ctrlPr>
                          <a:rPr lang="ko-KR" altLang="en-US" sz="160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</m:ctrlPr>
                      </m:acc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  <m:t>𝑑</m:t>
                        </m:r>
                      </m:e>
                    </m:acc>
                  </m:oMath>
                </a14:m>
                <a:r>
                  <a:rPr lang="en-US" altLang="ko-KR" sz="1600" dirty="0">
                    <a:ea typeface="08서울남산체 EB" panose="02020603020101020101"/>
                  </a:rPr>
                  <a:t>)</a:t>
                </a:r>
                <a:r>
                  <a:rPr lang="ko-KR" altLang="en-US" sz="1600" dirty="0">
                    <a:ea typeface="08서울남산체 EB" panose="02020603020101020101"/>
                  </a:rPr>
                  <a:t>과 게시글의 태그</a:t>
                </a:r>
                <a:r>
                  <a:rPr lang="en-US" altLang="ko-KR" sz="1600" dirty="0">
                    <a:ea typeface="08서울남산체 EB" panose="02020603020101020101"/>
                  </a:rPr>
                  <a:t>(</a:t>
                </a:r>
                <a14:m>
                  <m:oMath xmlns:m="http://schemas.openxmlformats.org/officeDocument/2006/math">
                    <m:acc>
                      <m:accPr>
                        <m:chr m:val="⃑"/>
                        <m:ctrlPr>
                          <a:rPr lang="en-US" altLang="ko-KR" sz="160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</m:ctrlPr>
                      </m:accPr>
                      <m:e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  <m:t>𝑡</m:t>
                        </m:r>
                      </m:e>
                    </m:acc>
                  </m:oMath>
                </a14:m>
                <a:r>
                  <a:rPr lang="en-US" altLang="ko-KR" sz="1600" dirty="0">
                    <a:ea typeface="08서울남산체 EB" panose="02020603020101020101"/>
                  </a:rPr>
                  <a:t>)</a:t>
                </a:r>
                <a:r>
                  <a:rPr lang="ko-KR" altLang="en-US" sz="1600" dirty="0">
                    <a:ea typeface="08서울남산체 EB" panose="02020603020101020101"/>
                  </a:rPr>
                  <a:t>들을 벡터 화하여 두 벡터의 교집합</a:t>
                </a:r>
                <a:r>
                  <a:rPr lang="en-US" altLang="ko-KR" sz="1600" dirty="0">
                    <a:ea typeface="08서울남산체 EB" panose="02020603020101020101"/>
                  </a:rPr>
                  <a:t>/</a:t>
                </a:r>
                <a:r>
                  <a:rPr lang="ko-KR" altLang="en-US" sz="1600" dirty="0">
                    <a:ea typeface="08서울남산체 EB" panose="02020603020101020101"/>
                  </a:rPr>
                  <a:t>합집합으로 확률 값 계산</a:t>
                </a:r>
                <a:r>
                  <a:rPr lang="en-US" altLang="ko-KR" sz="1600" dirty="0">
                    <a:ea typeface="08서울남산체 EB" panose="02020603020101020101"/>
                  </a:rPr>
                  <a:t>( </a:t>
                </a:r>
                <a14:m>
                  <m:oMath xmlns:m="http://schemas.openxmlformats.org/officeDocument/2006/math">
                    <m:f>
                      <m:fPr>
                        <m:type m:val="skw"/>
                        <m:ctrlPr>
                          <a:rPr lang="en-US" altLang="ko-KR" sz="160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</m:ctrlPr>
                      </m:fPr>
                      <m:num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  <m:t>𝑃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  <m:t>(</m:t>
                        </m:r>
                        <m:acc>
                          <m:accPr>
                            <m:chr m:val="⃑"/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  <a:ea typeface="08서울남산체 EB" panose="02020603020101020101"/>
                              </a:rPr>
                            </m:ctrlPr>
                          </m:accPr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08서울남산체 EB" panose="02020603020101020101"/>
                              </a:rPr>
                              <m:t>𝑑</m:t>
                            </m:r>
                          </m:e>
                        </m:acc>
                        <m:r>
                          <a:rPr lang="en-US" altLang="ko-KR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∩</m:t>
                        </m:r>
                        <m:acc>
                          <m:accPr>
                            <m:chr m:val="⃑"/>
                            <m:ctrlPr>
                              <a:rPr lang="en-US" altLang="ko-KR" sz="1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acc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  <m:t>)</m:t>
                        </m:r>
                      </m:num>
                      <m:den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  <m:t>𝑃</m:t>
                        </m:r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  <m:t>(</m:t>
                        </m:r>
                        <m:acc>
                          <m:accPr>
                            <m:chr m:val="⃑"/>
                            <m:ctrlPr>
                              <a:rPr lang="en-US" altLang="ko-KR" sz="1600" b="0" i="1" smtClean="0">
                                <a:latin typeface="Cambria Math" panose="02040503050406030204" pitchFamily="18" charset="0"/>
                                <a:ea typeface="08서울남산체 EB" panose="02020603020101020101"/>
                              </a:rPr>
                            </m:ctrlPr>
                          </m:accPr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08서울남산체 EB" panose="02020603020101020101"/>
                              </a:rPr>
                              <m:t>𝑑</m:t>
                            </m:r>
                          </m:e>
                        </m:acc>
                        <m:r>
                          <a:rPr lang="en-US" altLang="ko-KR" sz="16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∪</m:t>
                        </m:r>
                        <m:acc>
                          <m:accPr>
                            <m:chr m:val="⃑"/>
                            <m:ctrlPr>
                              <a:rPr lang="en-US" altLang="ko-KR" sz="160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altLang="ko-KR" sz="1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e>
                        </m:acc>
                        <m:r>
                          <a:rPr lang="en-US" altLang="ko-KR" sz="1600" b="0" i="1" smtClean="0">
                            <a:latin typeface="Cambria Math" panose="02040503050406030204" pitchFamily="18" charset="0"/>
                            <a:ea typeface="08서울남산체 EB" panose="02020603020101020101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altLang="ko-KR" sz="1600" dirty="0">
                    <a:ea typeface="08서울남산체 EB" panose="02020603020101020101"/>
                  </a:rPr>
                  <a:t> )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ko-KR" altLang="en-US" sz="1600" dirty="0">
                    <a:ea typeface="08서울남산체 EB" panose="02020603020101020101"/>
                  </a:rPr>
                  <a:t>계산 결과 광고로 분류된 태그들 중 그렇지 않은 게시글의 태그들과 중복되지 않는 태그들만 사전에 추가</a:t>
                </a:r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552" y="4149080"/>
                <a:ext cx="7920880" cy="2230419"/>
              </a:xfrm>
              <a:prstGeom prst="rect">
                <a:avLst/>
              </a:prstGeom>
              <a:blipFill>
                <a:blip r:embed="rId3"/>
                <a:stretch>
                  <a:fillRect l="-308" b="-27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35599324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Instagram Crawling</a:t>
            </a: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83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APPENDIX</a:t>
            </a:r>
            <a:endParaRPr lang="ko-KR" altLang="en-US" sz="36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3F984F6-E8FB-45F4-9E17-6819BC29CE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8" y="1701968"/>
            <a:ext cx="2397490" cy="1600523"/>
          </a:xfrm>
          <a:prstGeom prst="rect">
            <a:avLst/>
          </a:prstGeom>
        </p:spPr>
      </p:pic>
      <p:pic>
        <p:nvPicPr>
          <p:cNvPr id="1028" name="Picture 4" descr="python에 대한 이미지 검색결과">
            <a:extLst>
              <a:ext uri="{FF2B5EF4-FFF2-40B4-BE49-F238E27FC236}">
                <a16:creationId xmlns:a16="http://schemas.microsoft.com/office/drawing/2014/main" id="{B4D4AF42-A7B9-44B4-9054-D6916D4407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2546" y="2600908"/>
            <a:ext cx="1656184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oogle vision에 대한 이미지 검색결과">
            <a:extLst>
              <a:ext uri="{FF2B5EF4-FFF2-40B4-BE49-F238E27FC236}">
                <a16:creationId xmlns:a16="http://schemas.microsoft.com/office/drawing/2014/main" id="{AFD4D4FD-C840-4A98-89F8-2B5EA0BE8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648279"/>
            <a:ext cx="2808312" cy="1654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907096D5-8F0C-4EED-ADF6-847996E3CEC9}"/>
              </a:ext>
            </a:extLst>
          </p:cNvPr>
          <p:cNvCxnSpPr>
            <a:cxnSpLocks/>
          </p:cNvCxnSpPr>
          <p:nvPr/>
        </p:nvCxnSpPr>
        <p:spPr>
          <a:xfrm>
            <a:off x="1898403" y="3372330"/>
            <a:ext cx="1593477" cy="432048"/>
          </a:xfrm>
          <a:prstGeom prst="bentConnector3">
            <a:avLst>
              <a:gd name="adj1" fmla="val 1972"/>
            </a:avLst>
          </a:prstGeom>
          <a:ln w="57150">
            <a:solidFill>
              <a:srgbClr val="35A5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181D98C-D007-49A2-8F72-5BEB2975FCDB}"/>
              </a:ext>
            </a:extLst>
          </p:cNvPr>
          <p:cNvCxnSpPr>
            <a:cxnSpLocks/>
            <a:endCxn id="1030" idx="1"/>
          </p:cNvCxnSpPr>
          <p:nvPr/>
        </p:nvCxnSpPr>
        <p:spPr>
          <a:xfrm flipV="1">
            <a:off x="5076056" y="2475385"/>
            <a:ext cx="648072" cy="377551"/>
          </a:xfrm>
          <a:prstGeom prst="straightConnector1">
            <a:avLst/>
          </a:prstGeom>
          <a:ln w="57150">
            <a:solidFill>
              <a:srgbClr val="35A5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06A0614-076C-4C7E-80FF-39E36442EC17}"/>
              </a:ext>
            </a:extLst>
          </p:cNvPr>
          <p:cNvSpPr txBox="1"/>
          <p:nvPr/>
        </p:nvSpPr>
        <p:spPr>
          <a:xfrm>
            <a:off x="1852322" y="3874217"/>
            <a:ext cx="1224136" cy="314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35A59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08서울남산체 EB" panose="02020603020101020101"/>
              </a:rPr>
              <a:t>사용자 정보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3821003-F451-4001-A6AE-7F38A446BD95}"/>
              </a:ext>
            </a:extLst>
          </p:cNvPr>
          <p:cNvSpPr txBox="1"/>
          <p:nvPr/>
        </p:nvSpPr>
        <p:spPr>
          <a:xfrm>
            <a:off x="5384358" y="2995109"/>
            <a:ext cx="1707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5A59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08서울남산체 EB" panose="02020603020101020101"/>
              </a:rPr>
              <a:t>이미지 관련 정보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4F96D93-DC01-40D4-AAC6-10D5369F34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0081" y="3483939"/>
            <a:ext cx="2736406" cy="278755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937E868-1AAC-4407-9D45-225C789ADF7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99" y="4828818"/>
            <a:ext cx="5367247" cy="142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41717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27807DE3-F08B-48B6-AF3F-9E73CA60D4F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3" y="188640"/>
            <a:ext cx="1510093" cy="1008112"/>
          </a:xfrm>
          <a:prstGeom prst="rect">
            <a:avLst/>
          </a:prstGeom>
        </p:spPr>
      </p:pic>
      <p:pic>
        <p:nvPicPr>
          <p:cNvPr id="16" name="Picture 4" descr="python에 대한 이미지 검색결과">
            <a:extLst>
              <a:ext uri="{FF2B5EF4-FFF2-40B4-BE49-F238E27FC236}">
                <a16:creationId xmlns:a16="http://schemas.microsoft.com/office/drawing/2014/main" id="{F9EEB7EA-E5B2-4836-B7C4-A65D456F70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33141"/>
            <a:ext cx="926550" cy="92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그래픽 7">
            <a:extLst>
              <a:ext uri="{FF2B5EF4-FFF2-40B4-BE49-F238E27FC236}">
                <a16:creationId xmlns:a16="http://schemas.microsoft.com/office/drawing/2014/main" id="{9E4968EA-5C82-4AEB-A824-6919D4CFAE8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59632" y="2511307"/>
            <a:ext cx="869120" cy="673448"/>
          </a:xfrm>
          <a:prstGeom prst="rect">
            <a:avLst/>
          </a:prstGeom>
        </p:spPr>
      </p:pic>
      <p:pic>
        <p:nvPicPr>
          <p:cNvPr id="19" name="Picture 4" descr="python에 대한 이미지 검색결과">
            <a:extLst>
              <a:ext uri="{FF2B5EF4-FFF2-40B4-BE49-F238E27FC236}">
                <a16:creationId xmlns:a16="http://schemas.microsoft.com/office/drawing/2014/main" id="{8A389416-36E1-43E4-BE7D-FA09C30045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477" y="3381740"/>
            <a:ext cx="926550" cy="92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6" descr="google vision에 대한 이미지 검색결과">
            <a:extLst>
              <a:ext uri="{FF2B5EF4-FFF2-40B4-BE49-F238E27FC236}">
                <a16:creationId xmlns:a16="http://schemas.microsoft.com/office/drawing/2014/main" id="{419F012A-96B3-4CA5-8DF9-EC446EC5CA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547" y="4091881"/>
            <a:ext cx="1800622" cy="1276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그래픽 20">
            <a:extLst>
              <a:ext uri="{FF2B5EF4-FFF2-40B4-BE49-F238E27FC236}">
                <a16:creationId xmlns:a16="http://schemas.microsoft.com/office/drawing/2014/main" id="{33882DBC-2F5E-461C-A2DC-0F46D4F6D3B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55302" y="5355706"/>
            <a:ext cx="869120" cy="67344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E87491B7-B6FD-4BDB-BA94-8A96E0B24767}"/>
              </a:ext>
            </a:extLst>
          </p:cNvPr>
          <p:cNvSpPr/>
          <p:nvPr/>
        </p:nvSpPr>
        <p:spPr>
          <a:xfrm>
            <a:off x="1701250" y="1487840"/>
            <a:ext cx="7056784" cy="81715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7BE82B3C-80BC-4B46-99B7-50B1B16D5385}"/>
              </a:ext>
            </a:extLst>
          </p:cNvPr>
          <p:cNvGrpSpPr/>
          <p:nvPr/>
        </p:nvGrpSpPr>
        <p:grpSpPr>
          <a:xfrm>
            <a:off x="1910538" y="1687626"/>
            <a:ext cx="2445438" cy="470437"/>
            <a:chOff x="1910538" y="1816833"/>
            <a:chExt cx="2445438" cy="470437"/>
          </a:xfrm>
        </p:grpSpPr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AA6D8EEA-CEB2-4F12-906E-9A528305AE6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910538" y="1816833"/>
              <a:ext cx="2445438" cy="470437"/>
            </a:xfrm>
            <a:prstGeom prst="rect">
              <a:avLst/>
            </a:prstGeom>
          </p:spPr>
        </p:pic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1D044346-C00D-4E2E-BA8F-551B9C64DD57}"/>
                </a:ext>
              </a:extLst>
            </p:cNvPr>
            <p:cNvSpPr/>
            <p:nvPr/>
          </p:nvSpPr>
          <p:spPr>
            <a:xfrm>
              <a:off x="2175858" y="1874641"/>
              <a:ext cx="1296602" cy="3704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tx1"/>
                  </a:solidFill>
                </a:rPr>
                <a:t>“</a:t>
              </a:r>
              <a:r>
                <a:rPr lang="ko-KR" altLang="en-US" sz="1400" dirty="0">
                  <a:solidFill>
                    <a:schemeClr val="tx1"/>
                  </a:solidFill>
                </a:rPr>
                <a:t>키워드</a:t>
              </a:r>
              <a:r>
                <a:rPr lang="en-US" altLang="ko-KR" sz="1400" dirty="0">
                  <a:solidFill>
                    <a:schemeClr val="tx1"/>
                  </a:solidFill>
                </a:rPr>
                <a:t>”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EB96F8E5-2FB1-407B-AC31-CB88AEEAB3AF}"/>
              </a:ext>
            </a:extLst>
          </p:cNvPr>
          <p:cNvSpPr txBox="1"/>
          <p:nvPr/>
        </p:nvSpPr>
        <p:spPr>
          <a:xfrm>
            <a:off x="4515871" y="1687626"/>
            <a:ext cx="417646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 원하는 키워드에 대해 검색을 설정하면 해당 키워드와 관련된 게시글을 수집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E26E035-36B4-4716-BBF2-4FA922D8B71C}"/>
              </a:ext>
            </a:extLst>
          </p:cNvPr>
          <p:cNvSpPr/>
          <p:nvPr/>
        </p:nvSpPr>
        <p:spPr>
          <a:xfrm>
            <a:off x="2339752" y="2435697"/>
            <a:ext cx="6418282" cy="81715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90101D11-E4E2-41F7-B85C-51E6AF2C3C37}"/>
              </a:ext>
            </a:extLst>
          </p:cNvPr>
          <p:cNvSpPr txBox="1"/>
          <p:nvPr/>
        </p:nvSpPr>
        <p:spPr>
          <a:xfrm>
            <a:off x="2366527" y="2527240"/>
            <a:ext cx="626469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 수집된 결과를 </a:t>
            </a:r>
            <a:r>
              <a:rPr lang="en-US" altLang="ko-KR" sz="1100" dirty="0"/>
              <a:t>R</a:t>
            </a:r>
            <a:r>
              <a:rPr lang="ko-KR" altLang="en-US" sz="1100" dirty="0"/>
              <a:t>을 통해 전처리하고</a:t>
            </a:r>
            <a:r>
              <a:rPr lang="en-US" altLang="ko-KR" sz="1100" dirty="0"/>
              <a:t>, </a:t>
            </a:r>
            <a:r>
              <a:rPr lang="ko-KR" altLang="en-US" sz="1100" dirty="0"/>
              <a:t>텍스트 정보를 분해하여 광고성 글에 대해서는 키워드 사전을 만들고</a:t>
            </a:r>
            <a:r>
              <a:rPr lang="en-US" altLang="ko-KR" sz="1100" dirty="0"/>
              <a:t>, </a:t>
            </a:r>
            <a:r>
              <a:rPr lang="ko-KR" altLang="en-US" sz="1100" dirty="0"/>
              <a:t>일반 </a:t>
            </a:r>
            <a:r>
              <a:rPr lang="ko-KR" altLang="en-US" sz="1100" dirty="0" err="1"/>
              <a:t>게시글에</a:t>
            </a:r>
            <a:r>
              <a:rPr lang="ko-KR" altLang="en-US" sz="1100" dirty="0"/>
              <a:t> 대해서는 각 포스트</a:t>
            </a:r>
            <a:r>
              <a:rPr lang="en-US" altLang="ko-KR" sz="1100" dirty="0"/>
              <a:t>(Post)</a:t>
            </a:r>
            <a:r>
              <a:rPr lang="ko-KR" altLang="en-US" sz="1100" dirty="0"/>
              <a:t>의 키워드를 모아 데이터 프레임을 만들고</a:t>
            </a:r>
            <a:r>
              <a:rPr lang="en-US" altLang="ko-KR" sz="1100" dirty="0"/>
              <a:t> </a:t>
            </a:r>
            <a:r>
              <a:rPr lang="ko-KR" altLang="en-US" sz="1100" dirty="0"/>
              <a:t>추가 정보</a:t>
            </a:r>
            <a:r>
              <a:rPr lang="en-US" altLang="ko-KR" sz="1100" dirty="0"/>
              <a:t>(</a:t>
            </a:r>
            <a:r>
              <a:rPr lang="ko-KR" altLang="en-US" sz="1100" dirty="0"/>
              <a:t>사진 </a:t>
            </a:r>
            <a:r>
              <a:rPr lang="en-US" altLang="ko-KR" sz="1100" dirty="0"/>
              <a:t>URL, </a:t>
            </a:r>
            <a:r>
              <a:rPr lang="ko-KR" altLang="en-US" sz="1100" dirty="0"/>
              <a:t>프로필 정보 등</a:t>
            </a:r>
            <a:r>
              <a:rPr lang="en-US" altLang="ko-KR" sz="1100" dirty="0"/>
              <a:t>)</a:t>
            </a:r>
            <a:r>
              <a:rPr lang="ko-KR" altLang="en-US" sz="1100" dirty="0"/>
              <a:t>를</a:t>
            </a:r>
            <a:r>
              <a:rPr lang="en-US" altLang="ko-KR" sz="1100" dirty="0"/>
              <a:t> </a:t>
            </a:r>
            <a:r>
              <a:rPr lang="ko-KR" altLang="en-US" sz="1100" dirty="0"/>
              <a:t>병합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756B766-B152-4FAD-89F0-F2169F8A9BCF}"/>
              </a:ext>
            </a:extLst>
          </p:cNvPr>
          <p:cNvSpPr/>
          <p:nvPr/>
        </p:nvSpPr>
        <p:spPr>
          <a:xfrm>
            <a:off x="3133257" y="3381740"/>
            <a:ext cx="5624777" cy="81715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B7715D-8224-40C3-A3E0-1E05647129B7}"/>
              </a:ext>
            </a:extLst>
          </p:cNvPr>
          <p:cNvSpPr txBox="1"/>
          <p:nvPr/>
        </p:nvSpPr>
        <p:spPr>
          <a:xfrm>
            <a:off x="3133257" y="3574872"/>
            <a:ext cx="562477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 사진 </a:t>
            </a:r>
            <a:r>
              <a:rPr lang="en-US" altLang="ko-KR" sz="1100" dirty="0"/>
              <a:t>URL</a:t>
            </a:r>
            <a:r>
              <a:rPr lang="ko-KR" altLang="en-US" sz="1100" dirty="0"/>
              <a:t>의 경우</a:t>
            </a:r>
            <a:r>
              <a:rPr lang="en-US" altLang="ko-KR" sz="1100" dirty="0"/>
              <a:t>, </a:t>
            </a:r>
            <a:r>
              <a:rPr lang="ko-KR" altLang="en-US" sz="1100" dirty="0"/>
              <a:t>이미지 분석을 위해 해당 </a:t>
            </a:r>
            <a:r>
              <a:rPr lang="en-US" altLang="ko-KR" sz="1100" dirty="0"/>
              <a:t>URL</a:t>
            </a:r>
            <a:r>
              <a:rPr lang="ko-KR" altLang="en-US" sz="1100" dirty="0"/>
              <a:t>에 접속하여 사진을 저장하는 프로그램을 만든 후</a:t>
            </a:r>
            <a:r>
              <a:rPr lang="en-US" altLang="ko-KR" sz="1100" dirty="0"/>
              <a:t>,</a:t>
            </a:r>
            <a:r>
              <a:rPr lang="ko-KR" altLang="en-US" sz="1100" dirty="0"/>
              <a:t> 사진을 저장하여 이미지 분석을 준비</a:t>
            </a:r>
            <a:r>
              <a:rPr lang="en-US" altLang="ko-KR" sz="1100" dirty="0"/>
              <a:t>.</a:t>
            </a:r>
            <a:endParaRPr lang="ko-KR" altLang="en-US" sz="1100" dirty="0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BFCB400-CC54-4F28-80B9-7BA3E9FD89EA}"/>
              </a:ext>
            </a:extLst>
          </p:cNvPr>
          <p:cNvSpPr/>
          <p:nvPr/>
        </p:nvSpPr>
        <p:spPr>
          <a:xfrm>
            <a:off x="3133256" y="4321786"/>
            <a:ext cx="5624777" cy="81715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1772E0F-3C8C-43EC-B3E9-36FB57A5CC76}"/>
              </a:ext>
            </a:extLst>
          </p:cNvPr>
          <p:cNvSpPr txBox="1"/>
          <p:nvPr/>
        </p:nvSpPr>
        <p:spPr>
          <a:xfrm>
            <a:off x="3093005" y="4354387"/>
            <a:ext cx="56247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 Google Vision API</a:t>
            </a:r>
            <a:r>
              <a:rPr lang="ko-KR" altLang="en-US" sz="1100" dirty="0"/>
              <a:t>를 이용하여 저장 된 사진을 분석하고 해당 분석에 대한 결과로</a:t>
            </a:r>
            <a:r>
              <a:rPr lang="en-US" altLang="ko-KR" sz="1100" dirty="0"/>
              <a:t> </a:t>
            </a:r>
            <a:r>
              <a:rPr lang="ko-KR" altLang="en-US" sz="1100" dirty="0"/>
              <a:t>사진 속 물체에 대한 라벨링과 스코어 값을 반환</a:t>
            </a:r>
            <a:r>
              <a:rPr lang="en-US" altLang="ko-KR" sz="1100" dirty="0"/>
              <a:t>.</a:t>
            </a:r>
          </a:p>
          <a:p>
            <a:r>
              <a:rPr lang="ko-KR" altLang="en-US" sz="1100" dirty="0"/>
              <a:t> 해당 값을 활용하여 이미지 속 물체가 키워드와 부합하는지 규칙을 정해서 판별하여 새로운 파생 변수를 생성</a:t>
            </a:r>
            <a:r>
              <a:rPr lang="en-US" altLang="ko-KR" sz="1100" dirty="0"/>
              <a:t>.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6F55655C-8797-4234-90C8-CF0C1FC7DFFB}"/>
              </a:ext>
            </a:extLst>
          </p:cNvPr>
          <p:cNvSpPr/>
          <p:nvPr/>
        </p:nvSpPr>
        <p:spPr>
          <a:xfrm>
            <a:off x="4139952" y="5284683"/>
            <a:ext cx="4618081" cy="81715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3DECFDA-9A9D-4136-A4A7-C9EAC20B3DE0}"/>
              </a:ext>
            </a:extLst>
          </p:cNvPr>
          <p:cNvSpPr txBox="1"/>
          <p:nvPr/>
        </p:nvSpPr>
        <p:spPr>
          <a:xfrm>
            <a:off x="4139952" y="5452578"/>
            <a:ext cx="4618081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 최종 분석 셋을 만든 후</a:t>
            </a:r>
            <a:r>
              <a:rPr lang="en-US" altLang="ko-KR" sz="1100" dirty="0"/>
              <a:t>, </a:t>
            </a:r>
            <a:r>
              <a:rPr lang="ko-KR" altLang="en-US" sz="1100" dirty="0"/>
              <a:t>판별 분석을 통해 스팸인지 아닌지 판별하고 판별 된 게시글의 경우 </a:t>
            </a:r>
            <a:r>
              <a:rPr lang="ko-KR" altLang="en-US" sz="1100" dirty="0" err="1"/>
              <a:t>피드에서</a:t>
            </a:r>
            <a:r>
              <a:rPr lang="ko-KR" altLang="en-US" sz="1100" dirty="0"/>
              <a:t> 차단</a:t>
            </a:r>
          </a:p>
        </p:txBody>
      </p:sp>
      <p:sp>
        <p:nvSpPr>
          <p:cNvPr id="35" name="직사각형 3">
            <a:extLst>
              <a:ext uri="{FF2B5EF4-FFF2-40B4-BE49-F238E27FC236}">
                <a16:creationId xmlns:a16="http://schemas.microsoft.com/office/drawing/2014/main" id="{B23C9641-2D24-4F1C-B803-A69E46E48C8F}"/>
              </a:ext>
            </a:extLst>
          </p:cNvPr>
          <p:cNvSpPr/>
          <p:nvPr/>
        </p:nvSpPr>
        <p:spPr>
          <a:xfrm>
            <a:off x="1713619" y="371919"/>
            <a:ext cx="7044414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28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 봐</a:t>
            </a:r>
            <a:r>
              <a:rPr lang="en-US" sz="28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 </a:t>
            </a:r>
            <a:r>
              <a:rPr lang="ko-KR" altLang="en-US" sz="28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분석 요약</a:t>
            </a:r>
            <a:endParaRPr lang="en-US" sz="2800" kern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19625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8048806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Image Processing using Google Cloud Platform</a:t>
            </a: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83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APPENDIX</a:t>
            </a:r>
            <a:endParaRPr lang="ko-KR" altLang="en-US" sz="36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156392B-A0A0-4BFF-B177-239F0F72F6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751" y="1585729"/>
            <a:ext cx="8316416" cy="4407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1446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8048806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Image Processing using Google Cloud Platform</a:t>
            </a: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83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APPENDIX</a:t>
            </a:r>
            <a:endParaRPr lang="ko-KR" altLang="en-US" sz="36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EAE2919-77E4-4E94-8F5D-D10DD1B46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584" y="1700808"/>
            <a:ext cx="3240360" cy="324036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22CF969-9B0D-4DF8-8EF1-663EC2477A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584" y="5073164"/>
            <a:ext cx="3240360" cy="108012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703F788-B0B8-4AA8-83C3-D9BD3BCEB8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700808"/>
            <a:ext cx="3240360" cy="324036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9BB0312-5A16-4FF3-BCF7-A04A627B41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27983" y="5073165"/>
            <a:ext cx="4256821" cy="22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1863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Analysis Results with the other model</a:t>
            </a: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83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APPENDIX</a:t>
            </a:r>
            <a:endParaRPr lang="ko-KR" altLang="en-US" sz="3600" b="1" dirty="0"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030" y="1628800"/>
            <a:ext cx="2994920" cy="364267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6"/>
          <a:stretch/>
        </p:blipFill>
        <p:spPr>
          <a:xfrm>
            <a:off x="6093906" y="1628800"/>
            <a:ext cx="2952529" cy="36884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757" y="1628800"/>
            <a:ext cx="2857748" cy="360457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58000" y="5377437"/>
            <a:ext cx="1888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&lt;Random Forest&gt;</a:t>
            </a:r>
            <a:endParaRPr lang="ko-KR" alt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154225" y="5377437"/>
            <a:ext cx="902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&lt;SVM&gt;</a:t>
            </a:r>
            <a:endParaRPr lang="ko-KR" alt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594870" y="5377437"/>
            <a:ext cx="195059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&lt;Neural Network&gt;</a:t>
            </a:r>
            <a:endParaRPr lang="ko-KR" altLang="en-US" sz="1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B207C0-A7B5-4DE1-956E-AFE6594454C7}"/>
              </a:ext>
            </a:extLst>
          </p:cNvPr>
          <p:cNvSpPr txBox="1"/>
          <p:nvPr/>
        </p:nvSpPr>
        <p:spPr>
          <a:xfrm>
            <a:off x="379751" y="5715991"/>
            <a:ext cx="2248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ea typeface="08서울남산체 EB" panose="02020603020101020101"/>
              </a:rPr>
              <a:t>Accuracy: </a:t>
            </a:r>
            <a:r>
              <a:rPr lang="en-US" altLang="ko-KR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08서울남산체 EB" panose="02020603020101020101"/>
              </a:rPr>
              <a:t>0.8396</a:t>
            </a:r>
          </a:p>
          <a:p>
            <a:pPr algn="ctr"/>
            <a:r>
              <a:rPr lang="en-US" altLang="ko-KR" sz="1400" dirty="0">
                <a:ea typeface="08서울남산체 EB" panose="02020603020101020101"/>
              </a:rPr>
              <a:t>Sensitivity: </a:t>
            </a:r>
            <a:r>
              <a:rPr lang="en-US" altLang="ko-KR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08서울남산체 EB" panose="02020603020101020101"/>
              </a:rPr>
              <a:t>0.9242</a:t>
            </a:r>
            <a:endParaRPr lang="ko-KR" altLang="en-US" sz="1400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08서울남산체 EB" panose="02020603020101020101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A2E5F9-33FF-430D-A36A-CAD91AA15931}"/>
              </a:ext>
            </a:extLst>
          </p:cNvPr>
          <p:cNvSpPr txBox="1"/>
          <p:nvPr/>
        </p:nvSpPr>
        <p:spPr>
          <a:xfrm>
            <a:off x="3487310" y="5715991"/>
            <a:ext cx="2248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ea typeface="08서울남산체 EB" panose="02020603020101020101"/>
              </a:rPr>
              <a:t>Accuracy: 0.8302</a:t>
            </a:r>
          </a:p>
          <a:p>
            <a:pPr algn="ctr"/>
            <a:r>
              <a:rPr lang="en-US" altLang="ko-KR" sz="1400" dirty="0">
                <a:ea typeface="08서울남산체 EB" panose="02020603020101020101"/>
              </a:rPr>
              <a:t>Sensitivity: 0.8939</a:t>
            </a:r>
            <a:endParaRPr lang="ko-KR" altLang="en-US" sz="1400" dirty="0">
              <a:ea typeface="08서울남산체 EB" panose="02020603020101020101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056BFD-D991-4284-96D5-D96CBB214B03}"/>
              </a:ext>
            </a:extLst>
          </p:cNvPr>
          <p:cNvSpPr txBox="1"/>
          <p:nvPr/>
        </p:nvSpPr>
        <p:spPr>
          <a:xfrm>
            <a:off x="6446152" y="5715991"/>
            <a:ext cx="22480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dirty="0">
                <a:ea typeface="08서울남산체 EB" panose="02020603020101020101"/>
              </a:rPr>
              <a:t>Accuracy: </a:t>
            </a:r>
            <a:r>
              <a:rPr lang="en-US" altLang="ko-KR" sz="1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08서울남산체 EB" panose="02020603020101020101"/>
              </a:rPr>
              <a:t>0.8396</a:t>
            </a:r>
          </a:p>
          <a:p>
            <a:pPr algn="ctr"/>
            <a:r>
              <a:rPr lang="en-US" altLang="ko-KR" sz="1400" dirty="0">
                <a:ea typeface="08서울남산체 EB" panose="02020603020101020101"/>
              </a:rPr>
              <a:t>Sensitivity: 0.9091</a:t>
            </a:r>
            <a:endParaRPr lang="ko-KR" altLang="en-US" sz="1400" dirty="0">
              <a:ea typeface="08서울남산체 EB" panose="02020603020101020101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4EB0A3B-7ADF-44D1-935F-8AF83985E7D6}"/>
              </a:ext>
            </a:extLst>
          </p:cNvPr>
          <p:cNvCxnSpPr>
            <a:cxnSpLocks/>
          </p:cNvCxnSpPr>
          <p:nvPr/>
        </p:nvCxnSpPr>
        <p:spPr>
          <a:xfrm>
            <a:off x="3099950" y="5377437"/>
            <a:ext cx="0" cy="931883"/>
          </a:xfrm>
          <a:prstGeom prst="line">
            <a:avLst/>
          </a:prstGeom>
          <a:ln w="1270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B0C6508-CEE1-4062-841F-D22C7115D01C}"/>
              </a:ext>
            </a:extLst>
          </p:cNvPr>
          <p:cNvCxnSpPr>
            <a:cxnSpLocks/>
          </p:cNvCxnSpPr>
          <p:nvPr/>
        </p:nvCxnSpPr>
        <p:spPr>
          <a:xfrm>
            <a:off x="6034505" y="5377437"/>
            <a:ext cx="0" cy="931883"/>
          </a:xfrm>
          <a:prstGeom prst="line">
            <a:avLst/>
          </a:prstGeom>
          <a:ln w="12700">
            <a:solidFill>
              <a:srgbClr val="00B0F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9065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27803" y="1072675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배경</a:t>
            </a:r>
          </a:p>
        </p:txBody>
      </p:sp>
      <p:pic>
        <p:nvPicPr>
          <p:cNvPr id="1026" name="Picture 2" descr="people shadow에 대한 이미지 검색결과">
            <a:extLst>
              <a:ext uri="{FF2B5EF4-FFF2-40B4-BE49-F238E27FC236}">
                <a16:creationId xmlns:a16="http://schemas.microsoft.com/office/drawing/2014/main" id="{1C99D106-4D31-4143-A773-C12529BC28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15" t="12621" r="34997" b="31364"/>
          <a:stretch/>
        </p:blipFill>
        <p:spPr bwMode="auto">
          <a:xfrm>
            <a:off x="3599892" y="1952836"/>
            <a:ext cx="1944216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말풍선: 모서리가 둥근 사각형 5">
            <a:extLst>
              <a:ext uri="{FF2B5EF4-FFF2-40B4-BE49-F238E27FC236}">
                <a16:creationId xmlns:a16="http://schemas.microsoft.com/office/drawing/2014/main" id="{A2A6795D-1BFF-4088-A4EF-E258CCED5DCB}"/>
              </a:ext>
            </a:extLst>
          </p:cNvPr>
          <p:cNvSpPr/>
          <p:nvPr/>
        </p:nvSpPr>
        <p:spPr>
          <a:xfrm>
            <a:off x="5612378" y="644553"/>
            <a:ext cx="2016224" cy="1132189"/>
          </a:xfrm>
          <a:prstGeom prst="wedgeRoundRectCallout">
            <a:avLst>
              <a:gd name="adj1" fmla="val -55123"/>
              <a:gd name="adj2" fmla="val 93032"/>
              <a:gd name="adj3" fmla="val 1666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뭐 먹을까</a:t>
            </a:r>
            <a:r>
              <a:rPr lang="en-US" altLang="ko-KR" b="1" dirty="0"/>
              <a:t>?</a:t>
            </a:r>
            <a:endParaRPr lang="ko-KR" altLang="en-US" b="1" dirty="0"/>
          </a:p>
        </p:txBody>
      </p:sp>
      <p:sp>
        <p:nvSpPr>
          <p:cNvPr id="13" name="말풍선: 모서리가 둥근 사각형 12">
            <a:extLst>
              <a:ext uri="{FF2B5EF4-FFF2-40B4-BE49-F238E27FC236}">
                <a16:creationId xmlns:a16="http://schemas.microsoft.com/office/drawing/2014/main" id="{9F071EF9-6E40-403F-A831-A5BDCDA22DD4}"/>
              </a:ext>
            </a:extLst>
          </p:cNvPr>
          <p:cNvSpPr/>
          <p:nvPr/>
        </p:nvSpPr>
        <p:spPr>
          <a:xfrm>
            <a:off x="1403648" y="2012244"/>
            <a:ext cx="2016224" cy="1132189"/>
          </a:xfrm>
          <a:prstGeom prst="wedgeRoundRectCallout">
            <a:avLst>
              <a:gd name="adj1" fmla="val 56045"/>
              <a:gd name="adj2" fmla="val 79243"/>
              <a:gd name="adj3" fmla="val 1666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글쎄 </a:t>
            </a:r>
            <a:r>
              <a:rPr lang="en-US" altLang="ko-KR" b="1" dirty="0"/>
              <a:t>…</a:t>
            </a:r>
            <a:endParaRPr lang="ko-KR" altLang="en-US" b="1" dirty="0"/>
          </a:p>
        </p:txBody>
      </p:sp>
      <p:sp>
        <p:nvSpPr>
          <p:cNvPr id="15" name="말풍선: 모서리가 둥근 사각형 14">
            <a:extLst>
              <a:ext uri="{FF2B5EF4-FFF2-40B4-BE49-F238E27FC236}">
                <a16:creationId xmlns:a16="http://schemas.microsoft.com/office/drawing/2014/main" id="{8631BDE3-771E-4DF3-B55F-AFA2ED52DBE2}"/>
              </a:ext>
            </a:extLst>
          </p:cNvPr>
          <p:cNvSpPr/>
          <p:nvPr/>
        </p:nvSpPr>
        <p:spPr>
          <a:xfrm>
            <a:off x="5724128" y="4463554"/>
            <a:ext cx="2016224" cy="1132189"/>
          </a:xfrm>
          <a:prstGeom prst="wedgeRoundRectCallout">
            <a:avLst>
              <a:gd name="adj1" fmla="val -49592"/>
              <a:gd name="adj2" fmla="val -94104"/>
              <a:gd name="adj3" fmla="val 1666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/>
              <a:t>찾아볼게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3767517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27803" y="1072675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배경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92310CA-15BD-4B70-8E54-DDE5A188C51A}"/>
              </a:ext>
            </a:extLst>
          </p:cNvPr>
          <p:cNvGrpSpPr/>
          <p:nvPr/>
        </p:nvGrpSpPr>
        <p:grpSpPr>
          <a:xfrm>
            <a:off x="5868144" y="476672"/>
            <a:ext cx="2880320" cy="5688632"/>
            <a:chOff x="5938975" y="415933"/>
            <a:chExt cx="2880320" cy="5688632"/>
          </a:xfrm>
        </p:grpSpPr>
        <p:grpSp>
          <p:nvGrpSpPr>
            <p:cNvPr id="5" name="그룹 4"/>
            <p:cNvGrpSpPr/>
            <p:nvPr/>
          </p:nvGrpSpPr>
          <p:grpSpPr>
            <a:xfrm>
              <a:off x="5938975" y="415933"/>
              <a:ext cx="2880320" cy="5688632"/>
              <a:chOff x="5580184" y="-201025"/>
              <a:chExt cx="2880320" cy="5670237"/>
            </a:xfrm>
          </p:grpSpPr>
          <p:pic>
            <p:nvPicPr>
              <p:cNvPr id="3" name="그림 5"/>
              <p:cNvPicPr>
                <a:picLocks noChangeAspect="1"/>
              </p:cNvPicPr>
              <p:nvPr/>
            </p:nvPicPr>
            <p:blipFill rotWithShape="1">
              <a:blip r:embed="rId2"/>
              <a:srcRect l="26745" t="3660" r="26742" b="4714"/>
              <a:stretch/>
            </p:blipFill>
            <p:spPr>
              <a:xfrm>
                <a:off x="5580184" y="-201025"/>
                <a:ext cx="2880320" cy="5670237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17" name="직선 연결선 16"/>
              <p:cNvCxnSpPr/>
              <p:nvPr/>
            </p:nvCxnSpPr>
            <p:spPr>
              <a:xfrm>
                <a:off x="5817628" y="998699"/>
                <a:ext cx="2397381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2918" y="1132689"/>
              <a:ext cx="2397381" cy="4320480"/>
            </a:xfrm>
            <a:prstGeom prst="rect">
              <a:avLst/>
            </a:prstGeom>
          </p:spPr>
        </p:pic>
      </p:grpSp>
      <p:pic>
        <p:nvPicPr>
          <p:cNvPr id="12" name="Picture 2" descr="people shadow에 대한 이미지 검색결과">
            <a:extLst>
              <a:ext uri="{FF2B5EF4-FFF2-40B4-BE49-F238E27FC236}">
                <a16:creationId xmlns:a16="http://schemas.microsoft.com/office/drawing/2014/main" id="{628C384C-FF83-47C1-B264-C0A5BDCDE5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15" t="12621" r="34997" b="31364"/>
          <a:stretch/>
        </p:blipFill>
        <p:spPr bwMode="auto">
          <a:xfrm>
            <a:off x="231650" y="3398272"/>
            <a:ext cx="1944216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말풍선: 모서리가 둥근 사각형 12">
            <a:extLst>
              <a:ext uri="{FF2B5EF4-FFF2-40B4-BE49-F238E27FC236}">
                <a16:creationId xmlns:a16="http://schemas.microsoft.com/office/drawing/2014/main" id="{EB4E911D-A529-4B5A-BFF1-4479F3797EC3}"/>
              </a:ext>
            </a:extLst>
          </p:cNvPr>
          <p:cNvSpPr/>
          <p:nvPr/>
        </p:nvSpPr>
        <p:spPr>
          <a:xfrm>
            <a:off x="2098167" y="1873913"/>
            <a:ext cx="2597966" cy="1371191"/>
          </a:xfrm>
          <a:prstGeom prst="wedgeRoundRectCallout">
            <a:avLst>
              <a:gd name="adj1" fmla="val -54017"/>
              <a:gd name="adj2" fmla="val 85152"/>
              <a:gd name="adj3" fmla="val 16667"/>
            </a:avLst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뭐가 진짜 맛집일까</a:t>
            </a:r>
            <a:r>
              <a:rPr lang="en-US" altLang="ko-KR" b="1" dirty="0"/>
              <a:t>..?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22825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27803" y="1072675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배경</a:t>
            </a: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392310CA-15BD-4B70-8E54-DDE5A188C51A}"/>
              </a:ext>
            </a:extLst>
          </p:cNvPr>
          <p:cNvGrpSpPr/>
          <p:nvPr/>
        </p:nvGrpSpPr>
        <p:grpSpPr>
          <a:xfrm>
            <a:off x="5868144" y="476672"/>
            <a:ext cx="2880320" cy="5688632"/>
            <a:chOff x="5938975" y="415933"/>
            <a:chExt cx="2880320" cy="5688632"/>
          </a:xfrm>
        </p:grpSpPr>
        <p:grpSp>
          <p:nvGrpSpPr>
            <p:cNvPr id="5" name="그룹 4"/>
            <p:cNvGrpSpPr/>
            <p:nvPr/>
          </p:nvGrpSpPr>
          <p:grpSpPr>
            <a:xfrm>
              <a:off x="5938975" y="415933"/>
              <a:ext cx="2880320" cy="5688632"/>
              <a:chOff x="5580184" y="-201025"/>
              <a:chExt cx="2880320" cy="5670237"/>
            </a:xfrm>
          </p:grpSpPr>
          <p:pic>
            <p:nvPicPr>
              <p:cNvPr id="3" name="그림 5"/>
              <p:cNvPicPr>
                <a:picLocks noChangeAspect="1"/>
              </p:cNvPicPr>
              <p:nvPr/>
            </p:nvPicPr>
            <p:blipFill rotWithShape="1">
              <a:blip r:embed="rId2"/>
              <a:srcRect l="26745" t="3660" r="26742" b="4714"/>
              <a:stretch/>
            </p:blipFill>
            <p:spPr>
              <a:xfrm>
                <a:off x="5580184" y="-201025"/>
                <a:ext cx="2880320" cy="5670237"/>
              </a:xfrm>
              <a:prstGeom prst="rect">
                <a:avLst/>
              </a:prstGeom>
              <a:noFill/>
              <a:ln>
                <a:noFill/>
              </a:ln>
            </p:spPr>
          </p:pic>
          <p:cxnSp>
            <p:nvCxnSpPr>
              <p:cNvPr id="17" name="직선 연결선 16"/>
              <p:cNvCxnSpPr/>
              <p:nvPr/>
            </p:nvCxnSpPr>
            <p:spPr>
              <a:xfrm>
                <a:off x="5817628" y="998699"/>
                <a:ext cx="2397381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9" name="그림 18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92918" y="1132689"/>
              <a:ext cx="2397381" cy="4320480"/>
            </a:xfrm>
            <a:prstGeom prst="rect">
              <a:avLst/>
            </a:prstGeom>
          </p:spPr>
        </p:pic>
      </p:grpSp>
      <p:pic>
        <p:nvPicPr>
          <p:cNvPr id="12" name="Picture 2" descr="people shadow에 대한 이미지 검색결과">
            <a:extLst>
              <a:ext uri="{FF2B5EF4-FFF2-40B4-BE49-F238E27FC236}">
                <a16:creationId xmlns:a16="http://schemas.microsoft.com/office/drawing/2014/main" id="{628C384C-FF83-47C1-B264-C0A5BDCDE5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115" t="12621" r="34997" b="31364"/>
          <a:stretch/>
        </p:blipFill>
        <p:spPr bwMode="auto">
          <a:xfrm>
            <a:off x="231650" y="3398272"/>
            <a:ext cx="1944216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말풍선: 모서리가 둥근 사각형 12">
            <a:extLst>
              <a:ext uri="{FF2B5EF4-FFF2-40B4-BE49-F238E27FC236}">
                <a16:creationId xmlns:a16="http://schemas.microsoft.com/office/drawing/2014/main" id="{EB4E911D-A529-4B5A-BFF1-4479F3797EC3}"/>
              </a:ext>
            </a:extLst>
          </p:cNvPr>
          <p:cNvSpPr/>
          <p:nvPr/>
        </p:nvSpPr>
        <p:spPr>
          <a:xfrm>
            <a:off x="427803" y="1787733"/>
            <a:ext cx="2597966" cy="1371191"/>
          </a:xfrm>
          <a:prstGeom prst="wedgeRoundRectCallout">
            <a:avLst>
              <a:gd name="adj1" fmla="val -12936"/>
              <a:gd name="adj2" fmla="val 73188"/>
              <a:gd name="adj3" fmla="val 16667"/>
            </a:avLst>
          </a:prstGeom>
          <a:blipFill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dirty="0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951CC46-3F8E-4A93-999F-5BEBFE5CF30B}"/>
              </a:ext>
            </a:extLst>
          </p:cNvPr>
          <p:cNvGrpSpPr/>
          <p:nvPr/>
        </p:nvGrpSpPr>
        <p:grpSpPr>
          <a:xfrm>
            <a:off x="3010829" y="2352907"/>
            <a:ext cx="3847171" cy="3378820"/>
            <a:chOff x="3010829" y="2352907"/>
            <a:chExt cx="3847171" cy="337882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8C8F25C8-C242-4D84-89F8-D4ACDD51F36E}"/>
                </a:ext>
              </a:extLst>
            </p:cNvPr>
            <p:cNvGrpSpPr/>
            <p:nvPr/>
          </p:nvGrpSpPr>
          <p:grpSpPr>
            <a:xfrm>
              <a:off x="3010829" y="2352907"/>
              <a:ext cx="3847171" cy="3378820"/>
              <a:chOff x="3010829" y="2352907"/>
              <a:chExt cx="3847171" cy="3378820"/>
            </a:xfrm>
          </p:grpSpPr>
          <p:grpSp>
            <p:nvGrpSpPr>
              <p:cNvPr id="11" name="그룹 10">
                <a:extLst>
                  <a:ext uri="{FF2B5EF4-FFF2-40B4-BE49-F238E27FC236}">
                    <a16:creationId xmlns:a16="http://schemas.microsoft.com/office/drawing/2014/main" id="{622BD26C-760E-4328-AE03-A64FCE0A8D18}"/>
                  </a:ext>
                </a:extLst>
              </p:cNvPr>
              <p:cNvGrpSpPr/>
              <p:nvPr/>
            </p:nvGrpSpPr>
            <p:grpSpPr>
              <a:xfrm>
                <a:off x="3010829" y="2352907"/>
                <a:ext cx="3847171" cy="3378820"/>
                <a:chOff x="3010829" y="2352907"/>
                <a:chExt cx="3847171" cy="3378820"/>
              </a:xfrm>
            </p:grpSpPr>
            <p:sp>
              <p:nvSpPr>
                <p:cNvPr id="7" name="자유형: 도형 6">
                  <a:extLst>
                    <a:ext uri="{FF2B5EF4-FFF2-40B4-BE49-F238E27FC236}">
                      <a16:creationId xmlns:a16="http://schemas.microsoft.com/office/drawing/2014/main" id="{656145AF-8BD8-422C-8CA1-F234CC27482D}"/>
                    </a:ext>
                  </a:extLst>
                </p:cNvPr>
                <p:cNvSpPr/>
                <p:nvPr/>
              </p:nvSpPr>
              <p:spPr>
                <a:xfrm>
                  <a:off x="3010829" y="2352907"/>
                  <a:ext cx="3836020" cy="3378820"/>
                </a:xfrm>
                <a:custGeom>
                  <a:avLst/>
                  <a:gdLst>
                    <a:gd name="connsiteX0" fmla="*/ 0 w 3836020"/>
                    <a:gd name="connsiteY0" fmla="*/ 1159727 h 3378820"/>
                    <a:gd name="connsiteX1" fmla="*/ 3155795 w 3836020"/>
                    <a:gd name="connsiteY1" fmla="*/ 0 h 3378820"/>
                    <a:gd name="connsiteX2" fmla="*/ 3836020 w 3836020"/>
                    <a:gd name="connsiteY2" fmla="*/ 11152 h 3378820"/>
                    <a:gd name="connsiteX3" fmla="*/ 2375210 w 3836020"/>
                    <a:gd name="connsiteY3" fmla="*/ 1148576 h 3378820"/>
                    <a:gd name="connsiteX4" fmla="*/ 2375210 w 3836020"/>
                    <a:gd name="connsiteY4" fmla="*/ 3345366 h 3378820"/>
                    <a:gd name="connsiteX5" fmla="*/ 22303 w 3836020"/>
                    <a:gd name="connsiteY5" fmla="*/ 3378820 h 3378820"/>
                    <a:gd name="connsiteX6" fmla="*/ 0 w 3836020"/>
                    <a:gd name="connsiteY6" fmla="*/ 1159727 h 3378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836020" h="3378820">
                      <a:moveTo>
                        <a:pt x="0" y="1159727"/>
                      </a:moveTo>
                      <a:lnTo>
                        <a:pt x="3155795" y="0"/>
                      </a:lnTo>
                      <a:lnTo>
                        <a:pt x="3836020" y="11152"/>
                      </a:lnTo>
                      <a:lnTo>
                        <a:pt x="2375210" y="1148576"/>
                      </a:lnTo>
                      <a:lnTo>
                        <a:pt x="2375210" y="3345366"/>
                      </a:lnTo>
                      <a:lnTo>
                        <a:pt x="22303" y="3378820"/>
                      </a:lnTo>
                      <a:cubicBezTo>
                        <a:pt x="18586" y="2653991"/>
                        <a:pt x="14868" y="1929161"/>
                        <a:pt x="0" y="1159727"/>
                      </a:cubicBez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sp>
              <p:nvSpPr>
                <p:cNvPr id="10" name="자유형: 도형 9">
                  <a:extLst>
                    <a:ext uri="{FF2B5EF4-FFF2-40B4-BE49-F238E27FC236}">
                      <a16:creationId xmlns:a16="http://schemas.microsoft.com/office/drawing/2014/main" id="{ECC921FA-0C2C-4B68-B8BF-669CB4C27FE6}"/>
                    </a:ext>
                  </a:extLst>
                </p:cNvPr>
                <p:cNvSpPr/>
                <p:nvPr/>
              </p:nvSpPr>
              <p:spPr>
                <a:xfrm>
                  <a:off x="5374888" y="2364059"/>
                  <a:ext cx="1483112" cy="3345365"/>
                </a:xfrm>
                <a:custGeom>
                  <a:avLst/>
                  <a:gdLst>
                    <a:gd name="connsiteX0" fmla="*/ 11151 w 1483112"/>
                    <a:gd name="connsiteY0" fmla="*/ 1137424 h 3345365"/>
                    <a:gd name="connsiteX1" fmla="*/ 0 w 1483112"/>
                    <a:gd name="connsiteY1" fmla="*/ 3345365 h 3345365"/>
                    <a:gd name="connsiteX2" fmla="*/ 1483112 w 1483112"/>
                    <a:gd name="connsiteY2" fmla="*/ 735980 h 3345365"/>
                    <a:gd name="connsiteX3" fmla="*/ 1460810 w 1483112"/>
                    <a:gd name="connsiteY3" fmla="*/ 0 h 3345365"/>
                    <a:gd name="connsiteX4" fmla="*/ 11151 w 1483112"/>
                    <a:gd name="connsiteY4" fmla="*/ 1137424 h 33453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83112" h="3345365">
                      <a:moveTo>
                        <a:pt x="11151" y="1137424"/>
                      </a:moveTo>
                      <a:lnTo>
                        <a:pt x="0" y="3345365"/>
                      </a:lnTo>
                      <a:lnTo>
                        <a:pt x="1483112" y="735980"/>
                      </a:lnTo>
                      <a:lnTo>
                        <a:pt x="1460810" y="0"/>
                      </a:lnTo>
                      <a:lnTo>
                        <a:pt x="11151" y="1137424"/>
                      </a:lnTo>
                      <a:close/>
                    </a:path>
                  </a:pathLst>
                </a:custGeom>
                <a:solidFill>
                  <a:schemeClr val="accent1">
                    <a:alpha val="70000"/>
                  </a:schemeClr>
                </a:solidFill>
                <a:ln>
                  <a:solidFill>
                    <a:schemeClr val="accent1">
                      <a:shade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</p:grpSp>
          <p:pic>
            <p:nvPicPr>
              <p:cNvPr id="6" name="그림 5">
                <a:extLst>
                  <a:ext uri="{FF2B5EF4-FFF2-40B4-BE49-F238E27FC236}">
                    <a16:creationId xmlns:a16="http://schemas.microsoft.com/office/drawing/2014/main" id="{FF7EE675-EAC7-47C3-8B95-5603406D5F4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10829" y="3519729"/>
                <a:ext cx="2355846" cy="2211998"/>
              </a:xfrm>
              <a:prstGeom prst="rect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p:grp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7F0FD803-2B1D-4597-BF2F-314024D2D363}"/>
                </a:ext>
              </a:extLst>
            </p:cNvPr>
            <p:cNvCxnSpPr>
              <a:cxnSpLocks/>
              <a:stCxn id="7" idx="0"/>
              <a:endCxn id="7" idx="3"/>
            </p:cNvCxnSpPr>
            <p:nvPr/>
          </p:nvCxnSpPr>
          <p:spPr>
            <a:xfrm flipV="1">
              <a:off x="3010829" y="3501483"/>
              <a:ext cx="2375210" cy="11151"/>
            </a:xfrm>
            <a:prstGeom prst="line">
              <a:avLst/>
            </a:prstGeom>
            <a:ln w="19050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70733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봐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배경</a:t>
            </a:r>
          </a:p>
        </p:txBody>
      </p:sp>
      <p:pic>
        <p:nvPicPr>
          <p:cNvPr id="2050" name="Picture 2" descr="spam filter에 대한 이미지 검색결과">
            <a:extLst>
              <a:ext uri="{FF2B5EF4-FFF2-40B4-BE49-F238E27FC236}">
                <a16:creationId xmlns:a16="http://schemas.microsoft.com/office/drawing/2014/main" id="{772E0F6C-8C72-4B57-A018-C5DF1D440E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7817" y="2822637"/>
            <a:ext cx="2868365" cy="2868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6918610-8EDC-4133-8049-16A751EE2817}"/>
              </a:ext>
            </a:extLst>
          </p:cNvPr>
          <p:cNvSpPr txBox="1"/>
          <p:nvPr/>
        </p:nvSpPr>
        <p:spPr>
          <a:xfrm>
            <a:off x="2267744" y="1916832"/>
            <a:ext cx="49685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a typeface="08서울남산체 B" panose="02020603020101020101" pitchFamily="18" charset="-127"/>
              </a:rPr>
              <a:t>내가 사용하는 </a:t>
            </a:r>
            <a:r>
              <a:rPr lang="en-US" altLang="ko-KR" dirty="0">
                <a:ea typeface="08서울남산체 B" panose="02020603020101020101" pitchFamily="18" charset="-127"/>
              </a:rPr>
              <a:t>SNS</a:t>
            </a:r>
            <a:r>
              <a:rPr lang="ko-KR" altLang="en-US" dirty="0">
                <a:ea typeface="08서울남산체 B" panose="02020603020101020101" pitchFamily="18" charset="-127"/>
              </a:rPr>
              <a:t>는 방해 받고 싶지 않은데</a:t>
            </a:r>
            <a:r>
              <a:rPr lang="en-US" altLang="ko-KR" dirty="0">
                <a:ea typeface="08서울남산체 B" panose="02020603020101020101" pitchFamily="18" charset="-127"/>
              </a:rPr>
              <a:t>?</a:t>
            </a:r>
            <a:endParaRPr lang="ko-KR" altLang="en-US" dirty="0">
              <a:ea typeface="08서울남산체 B" panose="02020603020101020101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5C8A777-E690-4D04-93DE-DC376088B0EA}"/>
              </a:ext>
            </a:extLst>
          </p:cNvPr>
          <p:cNvSpPr txBox="1"/>
          <p:nvPr/>
        </p:nvSpPr>
        <p:spPr>
          <a:xfrm>
            <a:off x="2339752" y="2475835"/>
            <a:ext cx="4824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08서울남산체 EB"/>
              </a:rPr>
              <a:t>원하는 정보만 얻을 수는 없을까</a:t>
            </a:r>
            <a:r>
              <a:rPr lang="en-US" altLang="ko-KR" dirty="0">
                <a:latin typeface="08서울남산체 EB"/>
              </a:rPr>
              <a:t>?</a:t>
            </a:r>
            <a:endParaRPr lang="ko-KR" altLang="en-US" dirty="0">
              <a:latin typeface="08서울남산체 EB"/>
            </a:endParaRPr>
          </a:p>
        </p:txBody>
      </p:sp>
    </p:spTree>
    <p:extLst>
      <p:ext uri="{BB962C8B-B14F-4D97-AF65-F5344CB8AC3E}">
        <p14:creationId xmlns:p14="http://schemas.microsoft.com/office/powerpoint/2010/main" val="1320967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 </a:t>
            </a: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봐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31165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프로젝트 목표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043608" y="4919103"/>
            <a:ext cx="1219199" cy="2182305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63000">
                <a:schemeClr val="bg1">
                  <a:alpha val="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2262808" y="4919103"/>
            <a:ext cx="1555750" cy="1678249"/>
          </a:xfrm>
          <a:prstGeom prst="rect">
            <a:avLst/>
          </a:prstGeom>
          <a:gradFill>
            <a:gsLst>
              <a:gs pos="0">
                <a:schemeClr val="tx1">
                  <a:lumMod val="85000"/>
                  <a:lumOff val="15000"/>
                  <a:alpha val="29000"/>
                </a:schemeClr>
              </a:gs>
              <a:gs pos="63000">
                <a:schemeClr val="bg1">
                  <a:alpha val="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837142" y="3849550"/>
            <a:ext cx="1374557" cy="1178191"/>
            <a:chOff x="1082120" y="4169872"/>
            <a:chExt cx="1374557" cy="1178191"/>
          </a:xfrm>
        </p:grpSpPr>
        <p:grpSp>
          <p:nvGrpSpPr>
            <p:cNvPr id="10" name="그룹 407"/>
            <p:cNvGrpSpPr/>
            <p:nvPr/>
          </p:nvGrpSpPr>
          <p:grpSpPr>
            <a:xfrm>
              <a:off x="1082120" y="4169872"/>
              <a:ext cx="1374557" cy="1178191"/>
              <a:chOff x="5262384" y="3536501"/>
              <a:chExt cx="1374557" cy="1178191"/>
            </a:xfrm>
          </p:grpSpPr>
          <p:sp>
            <p:nvSpPr>
              <p:cNvPr id="15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rgbClr val="A3A3A3"/>
                  </a:gs>
                  <a:gs pos="52000">
                    <a:srgbClr val="D5D5D5"/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6" name="Freeform 36"/>
              <p:cNvSpPr>
                <a:spLocks/>
              </p:cNvSpPr>
              <p:nvPr/>
            </p:nvSpPr>
            <p:spPr bwMode="auto">
              <a:xfrm>
                <a:off x="5262384" y="3536501"/>
                <a:ext cx="1374557" cy="372693"/>
              </a:xfrm>
              <a:custGeom>
                <a:avLst/>
                <a:gdLst/>
                <a:ahLst/>
                <a:cxnLst>
                  <a:cxn ang="0">
                    <a:pos x="384" y="0"/>
                  </a:cxn>
                  <a:cxn ang="0">
                    <a:pos x="0" y="108"/>
                  </a:cxn>
                  <a:cxn ang="0">
                    <a:pos x="300" y="186"/>
                  </a:cxn>
                  <a:cxn ang="0">
                    <a:pos x="686" y="78"/>
                  </a:cxn>
                  <a:cxn ang="0">
                    <a:pos x="384" y="0"/>
                  </a:cxn>
                </a:cxnLst>
                <a:rect l="0" t="0" r="r" b="b"/>
                <a:pathLst>
                  <a:path w="686" h="186">
                    <a:moveTo>
                      <a:pt x="384" y="0"/>
                    </a:moveTo>
                    <a:lnTo>
                      <a:pt x="0" y="108"/>
                    </a:lnTo>
                    <a:lnTo>
                      <a:pt x="300" y="186"/>
                    </a:lnTo>
                    <a:lnTo>
                      <a:pt x="686" y="78"/>
                    </a:lnTo>
                    <a:lnTo>
                      <a:pt x="384" y="0"/>
                    </a:lnTo>
                    <a:close/>
                  </a:path>
                </a:pathLst>
              </a:custGeom>
              <a:gradFill>
                <a:gsLst>
                  <a:gs pos="59000">
                    <a:schemeClr val="bg1">
                      <a:lumMod val="95000"/>
                    </a:schemeClr>
                  </a:gs>
                  <a:gs pos="0">
                    <a:srgbClr val="DEDEDE"/>
                  </a:gs>
                </a:gsLst>
                <a:lin ang="16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7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979797"/>
                  </a:gs>
                  <a:gs pos="75000">
                    <a:srgbClr val="D3D3D3"/>
                  </a:gs>
                </a:gsLst>
                <a:lin ang="17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8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99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4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19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95000"/>
                      <a:lumOff val="5000"/>
                      <a:alpha val="26000"/>
                    </a:schemeClr>
                  </a:gs>
                  <a:gs pos="46000">
                    <a:srgbClr val="CBCBCB">
                      <a:alpha val="0"/>
                    </a:srgbClr>
                  </a:gs>
                </a:gsLst>
                <a:lin ang="168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cxnSp>
          <p:nvCxnSpPr>
            <p:cNvPr id="12" name="직선 연결선 11"/>
            <p:cNvCxnSpPr>
              <a:stCxn id="19" idx="3"/>
            </p:cNvCxnSpPr>
            <p:nvPr/>
          </p:nvCxnSpPr>
          <p:spPr>
            <a:xfrm>
              <a:off x="1082420" y="4386352"/>
              <a:ext cx="598743" cy="157073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bg1"/>
                  </a:gs>
                  <a:gs pos="52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 flipH="1">
              <a:off x="1695133" y="4541044"/>
              <a:ext cx="2381" cy="804862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/>
                  </a:gs>
                  <a:gs pos="46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그룹 19"/>
          <p:cNvGrpSpPr/>
          <p:nvPr/>
        </p:nvGrpSpPr>
        <p:grpSpPr>
          <a:xfrm>
            <a:off x="1044674" y="4070582"/>
            <a:ext cx="1374557" cy="1178191"/>
            <a:chOff x="1082120" y="4169872"/>
            <a:chExt cx="1374557" cy="1178191"/>
          </a:xfrm>
        </p:grpSpPr>
        <p:grpSp>
          <p:nvGrpSpPr>
            <p:cNvPr id="21" name="그룹 377"/>
            <p:cNvGrpSpPr/>
            <p:nvPr/>
          </p:nvGrpSpPr>
          <p:grpSpPr>
            <a:xfrm>
              <a:off x="1082120" y="4169872"/>
              <a:ext cx="1374557" cy="1178191"/>
              <a:chOff x="5262384" y="3536501"/>
              <a:chExt cx="1374557" cy="1178191"/>
            </a:xfrm>
          </p:grpSpPr>
          <p:sp>
            <p:nvSpPr>
              <p:cNvPr id="23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rgbClr val="A3A3A3"/>
                  </a:gs>
                  <a:gs pos="52000">
                    <a:srgbClr val="D5D5D5"/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4" name="Freeform 36"/>
              <p:cNvSpPr>
                <a:spLocks/>
              </p:cNvSpPr>
              <p:nvPr/>
            </p:nvSpPr>
            <p:spPr bwMode="auto">
              <a:xfrm>
                <a:off x="5262384" y="3536501"/>
                <a:ext cx="1374557" cy="372693"/>
              </a:xfrm>
              <a:custGeom>
                <a:avLst/>
                <a:gdLst/>
                <a:ahLst/>
                <a:cxnLst>
                  <a:cxn ang="0">
                    <a:pos x="384" y="0"/>
                  </a:cxn>
                  <a:cxn ang="0">
                    <a:pos x="0" y="108"/>
                  </a:cxn>
                  <a:cxn ang="0">
                    <a:pos x="300" y="186"/>
                  </a:cxn>
                  <a:cxn ang="0">
                    <a:pos x="686" y="78"/>
                  </a:cxn>
                  <a:cxn ang="0">
                    <a:pos x="384" y="0"/>
                  </a:cxn>
                </a:cxnLst>
                <a:rect l="0" t="0" r="r" b="b"/>
                <a:pathLst>
                  <a:path w="686" h="186">
                    <a:moveTo>
                      <a:pt x="384" y="0"/>
                    </a:moveTo>
                    <a:lnTo>
                      <a:pt x="0" y="108"/>
                    </a:lnTo>
                    <a:lnTo>
                      <a:pt x="300" y="186"/>
                    </a:lnTo>
                    <a:lnTo>
                      <a:pt x="686" y="78"/>
                    </a:lnTo>
                    <a:lnTo>
                      <a:pt x="384" y="0"/>
                    </a:lnTo>
                    <a:close/>
                  </a:path>
                </a:pathLst>
              </a:custGeom>
              <a:gradFill>
                <a:gsLst>
                  <a:gs pos="59000">
                    <a:schemeClr val="bg1">
                      <a:lumMod val="95000"/>
                    </a:schemeClr>
                  </a:gs>
                  <a:gs pos="0">
                    <a:srgbClr val="DEDEDE"/>
                  </a:gs>
                </a:gsLst>
                <a:lin ang="16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5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979797"/>
                  </a:gs>
                  <a:gs pos="75000">
                    <a:srgbClr val="D3D3D3"/>
                  </a:gs>
                </a:gsLst>
                <a:lin ang="17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6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99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4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27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95000"/>
                      <a:lumOff val="5000"/>
                      <a:alpha val="26000"/>
                    </a:schemeClr>
                  </a:gs>
                  <a:gs pos="46000">
                    <a:srgbClr val="CBCBCB">
                      <a:alpha val="0"/>
                    </a:srgbClr>
                  </a:gs>
                </a:gsLst>
                <a:lin ang="168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cxnSp>
          <p:nvCxnSpPr>
            <p:cNvPr id="22" name="직선 연결선 21"/>
            <p:cNvCxnSpPr>
              <a:stCxn id="27" idx="3"/>
            </p:cNvCxnSpPr>
            <p:nvPr/>
          </p:nvCxnSpPr>
          <p:spPr>
            <a:xfrm>
              <a:off x="1082420" y="4386352"/>
              <a:ext cx="598743" cy="157073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bg1"/>
                  </a:gs>
                  <a:gs pos="52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그룹 27"/>
          <p:cNvGrpSpPr/>
          <p:nvPr/>
        </p:nvGrpSpPr>
        <p:grpSpPr>
          <a:xfrm>
            <a:off x="2446702" y="4012369"/>
            <a:ext cx="1374557" cy="1178191"/>
            <a:chOff x="1082120" y="4169872"/>
            <a:chExt cx="1374557" cy="1178191"/>
          </a:xfrm>
        </p:grpSpPr>
        <p:grpSp>
          <p:nvGrpSpPr>
            <p:cNvPr id="29" name="그룹 434"/>
            <p:cNvGrpSpPr/>
            <p:nvPr/>
          </p:nvGrpSpPr>
          <p:grpSpPr>
            <a:xfrm>
              <a:off x="1082120" y="4169872"/>
              <a:ext cx="1374557" cy="1178191"/>
              <a:chOff x="5262384" y="3536501"/>
              <a:chExt cx="1374557" cy="1178191"/>
            </a:xfrm>
          </p:grpSpPr>
          <p:sp>
            <p:nvSpPr>
              <p:cNvPr id="32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rgbClr val="A3A3A3"/>
                  </a:gs>
                  <a:gs pos="52000">
                    <a:srgbClr val="D5D5D5"/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3" name="Freeform 36"/>
              <p:cNvSpPr>
                <a:spLocks/>
              </p:cNvSpPr>
              <p:nvPr/>
            </p:nvSpPr>
            <p:spPr bwMode="auto">
              <a:xfrm>
                <a:off x="5262384" y="3536501"/>
                <a:ext cx="1374557" cy="372693"/>
              </a:xfrm>
              <a:custGeom>
                <a:avLst/>
                <a:gdLst/>
                <a:ahLst/>
                <a:cxnLst>
                  <a:cxn ang="0">
                    <a:pos x="384" y="0"/>
                  </a:cxn>
                  <a:cxn ang="0">
                    <a:pos x="0" y="108"/>
                  </a:cxn>
                  <a:cxn ang="0">
                    <a:pos x="300" y="186"/>
                  </a:cxn>
                  <a:cxn ang="0">
                    <a:pos x="686" y="78"/>
                  </a:cxn>
                  <a:cxn ang="0">
                    <a:pos x="384" y="0"/>
                  </a:cxn>
                </a:cxnLst>
                <a:rect l="0" t="0" r="r" b="b"/>
                <a:pathLst>
                  <a:path w="686" h="186">
                    <a:moveTo>
                      <a:pt x="384" y="0"/>
                    </a:moveTo>
                    <a:lnTo>
                      <a:pt x="0" y="108"/>
                    </a:lnTo>
                    <a:lnTo>
                      <a:pt x="300" y="186"/>
                    </a:lnTo>
                    <a:lnTo>
                      <a:pt x="686" y="78"/>
                    </a:lnTo>
                    <a:lnTo>
                      <a:pt x="384" y="0"/>
                    </a:lnTo>
                    <a:close/>
                  </a:path>
                </a:pathLst>
              </a:custGeom>
              <a:gradFill>
                <a:gsLst>
                  <a:gs pos="59000">
                    <a:schemeClr val="bg1">
                      <a:lumMod val="95000"/>
                    </a:schemeClr>
                  </a:gs>
                  <a:gs pos="0">
                    <a:srgbClr val="DEDEDE"/>
                  </a:gs>
                </a:gsLst>
                <a:lin ang="16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4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979797"/>
                  </a:gs>
                  <a:gs pos="75000">
                    <a:srgbClr val="D3D3D3"/>
                  </a:gs>
                </a:gsLst>
                <a:lin ang="17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5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99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4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36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95000"/>
                      <a:lumOff val="5000"/>
                      <a:alpha val="26000"/>
                    </a:schemeClr>
                  </a:gs>
                  <a:gs pos="46000">
                    <a:srgbClr val="CBCBCB">
                      <a:alpha val="0"/>
                    </a:srgbClr>
                  </a:gs>
                </a:gsLst>
                <a:lin ang="168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cxnSp>
          <p:nvCxnSpPr>
            <p:cNvPr id="30" name="직선 연결선 29"/>
            <p:cNvCxnSpPr>
              <a:stCxn id="36" idx="3"/>
            </p:cNvCxnSpPr>
            <p:nvPr/>
          </p:nvCxnSpPr>
          <p:spPr>
            <a:xfrm>
              <a:off x="1082420" y="4386352"/>
              <a:ext cx="598743" cy="157073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bg1"/>
                  </a:gs>
                  <a:gs pos="52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직선 연결선 30"/>
            <p:cNvCxnSpPr/>
            <p:nvPr/>
          </p:nvCxnSpPr>
          <p:spPr>
            <a:xfrm flipH="1">
              <a:off x="1695133" y="4541044"/>
              <a:ext cx="2381" cy="804862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/>
                  </a:gs>
                  <a:gs pos="46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/>
          <p:cNvGrpSpPr/>
          <p:nvPr/>
        </p:nvGrpSpPr>
        <p:grpSpPr>
          <a:xfrm>
            <a:off x="1663759" y="4233401"/>
            <a:ext cx="1374557" cy="1178191"/>
            <a:chOff x="1082120" y="4169872"/>
            <a:chExt cx="1374557" cy="1178191"/>
          </a:xfrm>
        </p:grpSpPr>
        <p:grpSp>
          <p:nvGrpSpPr>
            <p:cNvPr id="38" name="그룹 443"/>
            <p:cNvGrpSpPr/>
            <p:nvPr/>
          </p:nvGrpSpPr>
          <p:grpSpPr>
            <a:xfrm>
              <a:off x="1082120" y="4169872"/>
              <a:ext cx="1374557" cy="1178191"/>
              <a:chOff x="5262384" y="3536501"/>
              <a:chExt cx="1374557" cy="1178191"/>
            </a:xfrm>
          </p:grpSpPr>
          <p:sp>
            <p:nvSpPr>
              <p:cNvPr id="41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rgbClr val="A3A3A3"/>
                  </a:gs>
                  <a:gs pos="52000">
                    <a:srgbClr val="D5D5D5"/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2" name="Freeform 36"/>
              <p:cNvSpPr>
                <a:spLocks/>
              </p:cNvSpPr>
              <p:nvPr/>
            </p:nvSpPr>
            <p:spPr bwMode="auto">
              <a:xfrm>
                <a:off x="5262384" y="3536501"/>
                <a:ext cx="1374557" cy="372693"/>
              </a:xfrm>
              <a:custGeom>
                <a:avLst/>
                <a:gdLst/>
                <a:ahLst/>
                <a:cxnLst>
                  <a:cxn ang="0">
                    <a:pos x="384" y="0"/>
                  </a:cxn>
                  <a:cxn ang="0">
                    <a:pos x="0" y="108"/>
                  </a:cxn>
                  <a:cxn ang="0">
                    <a:pos x="300" y="186"/>
                  </a:cxn>
                  <a:cxn ang="0">
                    <a:pos x="686" y="78"/>
                  </a:cxn>
                  <a:cxn ang="0">
                    <a:pos x="384" y="0"/>
                  </a:cxn>
                </a:cxnLst>
                <a:rect l="0" t="0" r="r" b="b"/>
                <a:pathLst>
                  <a:path w="686" h="186">
                    <a:moveTo>
                      <a:pt x="384" y="0"/>
                    </a:moveTo>
                    <a:lnTo>
                      <a:pt x="0" y="108"/>
                    </a:lnTo>
                    <a:lnTo>
                      <a:pt x="300" y="186"/>
                    </a:lnTo>
                    <a:lnTo>
                      <a:pt x="686" y="78"/>
                    </a:lnTo>
                    <a:lnTo>
                      <a:pt x="384" y="0"/>
                    </a:lnTo>
                    <a:close/>
                  </a:path>
                </a:pathLst>
              </a:custGeom>
              <a:gradFill>
                <a:gsLst>
                  <a:gs pos="59000">
                    <a:schemeClr val="bg1">
                      <a:lumMod val="95000"/>
                    </a:schemeClr>
                  </a:gs>
                  <a:gs pos="0">
                    <a:srgbClr val="DEDEDE"/>
                  </a:gs>
                </a:gsLst>
                <a:lin ang="16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3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979797"/>
                  </a:gs>
                  <a:gs pos="75000">
                    <a:srgbClr val="D3D3D3"/>
                  </a:gs>
                </a:gsLst>
                <a:lin ang="17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4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99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4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45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95000"/>
                      <a:lumOff val="5000"/>
                      <a:alpha val="26000"/>
                    </a:schemeClr>
                  </a:gs>
                  <a:gs pos="46000">
                    <a:srgbClr val="CBCBCB">
                      <a:alpha val="0"/>
                    </a:srgbClr>
                  </a:gs>
                </a:gsLst>
                <a:lin ang="168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cxnSp>
          <p:nvCxnSpPr>
            <p:cNvPr id="39" name="직선 연결선 38"/>
            <p:cNvCxnSpPr>
              <a:stCxn id="45" idx="3"/>
            </p:cNvCxnSpPr>
            <p:nvPr/>
          </p:nvCxnSpPr>
          <p:spPr>
            <a:xfrm>
              <a:off x="1082420" y="4386352"/>
              <a:ext cx="598743" cy="157073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bg1"/>
                  </a:gs>
                  <a:gs pos="52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연결선 39"/>
            <p:cNvCxnSpPr/>
            <p:nvPr/>
          </p:nvCxnSpPr>
          <p:spPr>
            <a:xfrm flipH="1">
              <a:off x="1695133" y="4541044"/>
              <a:ext cx="2381" cy="804862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/>
                  </a:gs>
                  <a:gs pos="46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그룹 45"/>
          <p:cNvGrpSpPr/>
          <p:nvPr/>
        </p:nvGrpSpPr>
        <p:grpSpPr>
          <a:xfrm>
            <a:off x="1830792" y="3046895"/>
            <a:ext cx="1374557" cy="1178191"/>
            <a:chOff x="1082120" y="4169872"/>
            <a:chExt cx="1374557" cy="1178191"/>
          </a:xfrm>
        </p:grpSpPr>
        <p:grpSp>
          <p:nvGrpSpPr>
            <p:cNvPr id="47" name="그룹 416"/>
            <p:cNvGrpSpPr/>
            <p:nvPr/>
          </p:nvGrpSpPr>
          <p:grpSpPr>
            <a:xfrm>
              <a:off x="1082120" y="4169872"/>
              <a:ext cx="1374557" cy="1178191"/>
              <a:chOff x="5262384" y="3536501"/>
              <a:chExt cx="1374557" cy="1178191"/>
            </a:xfrm>
          </p:grpSpPr>
          <p:sp>
            <p:nvSpPr>
              <p:cNvPr id="50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rgbClr val="A3A3A3"/>
                  </a:gs>
                  <a:gs pos="52000">
                    <a:srgbClr val="D5D5D5"/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1" name="Freeform 36"/>
              <p:cNvSpPr>
                <a:spLocks/>
              </p:cNvSpPr>
              <p:nvPr/>
            </p:nvSpPr>
            <p:spPr bwMode="auto">
              <a:xfrm>
                <a:off x="5262384" y="3536501"/>
                <a:ext cx="1374557" cy="372693"/>
              </a:xfrm>
              <a:custGeom>
                <a:avLst/>
                <a:gdLst/>
                <a:ahLst/>
                <a:cxnLst>
                  <a:cxn ang="0">
                    <a:pos x="384" y="0"/>
                  </a:cxn>
                  <a:cxn ang="0">
                    <a:pos x="0" y="108"/>
                  </a:cxn>
                  <a:cxn ang="0">
                    <a:pos x="300" y="186"/>
                  </a:cxn>
                  <a:cxn ang="0">
                    <a:pos x="686" y="78"/>
                  </a:cxn>
                  <a:cxn ang="0">
                    <a:pos x="384" y="0"/>
                  </a:cxn>
                </a:cxnLst>
                <a:rect l="0" t="0" r="r" b="b"/>
                <a:pathLst>
                  <a:path w="686" h="186">
                    <a:moveTo>
                      <a:pt x="384" y="0"/>
                    </a:moveTo>
                    <a:lnTo>
                      <a:pt x="0" y="108"/>
                    </a:lnTo>
                    <a:lnTo>
                      <a:pt x="300" y="186"/>
                    </a:lnTo>
                    <a:lnTo>
                      <a:pt x="686" y="78"/>
                    </a:lnTo>
                    <a:lnTo>
                      <a:pt x="384" y="0"/>
                    </a:lnTo>
                    <a:close/>
                  </a:path>
                </a:pathLst>
              </a:custGeom>
              <a:gradFill>
                <a:gsLst>
                  <a:gs pos="59000">
                    <a:schemeClr val="bg1">
                      <a:lumMod val="95000"/>
                    </a:schemeClr>
                  </a:gs>
                  <a:gs pos="0">
                    <a:srgbClr val="DEDEDE"/>
                  </a:gs>
                </a:gsLst>
                <a:lin ang="16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2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979797"/>
                  </a:gs>
                  <a:gs pos="75000">
                    <a:srgbClr val="D3D3D3"/>
                  </a:gs>
                </a:gsLst>
                <a:lin ang="17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3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99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4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4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95000"/>
                      <a:lumOff val="5000"/>
                      <a:alpha val="26000"/>
                    </a:schemeClr>
                  </a:gs>
                  <a:gs pos="46000">
                    <a:srgbClr val="CBCBCB">
                      <a:alpha val="0"/>
                    </a:srgbClr>
                  </a:gs>
                </a:gsLst>
                <a:lin ang="168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cxnSp>
          <p:nvCxnSpPr>
            <p:cNvPr id="48" name="직선 연결선 47"/>
            <p:cNvCxnSpPr>
              <a:stCxn id="54" idx="3"/>
            </p:cNvCxnSpPr>
            <p:nvPr/>
          </p:nvCxnSpPr>
          <p:spPr>
            <a:xfrm>
              <a:off x="1082420" y="4386352"/>
              <a:ext cx="598743" cy="157073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bg1"/>
                  </a:gs>
                  <a:gs pos="52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직선 연결선 48"/>
            <p:cNvCxnSpPr/>
            <p:nvPr/>
          </p:nvCxnSpPr>
          <p:spPr>
            <a:xfrm flipH="1">
              <a:off x="1695133" y="4541044"/>
              <a:ext cx="2381" cy="804862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/>
                  </a:gs>
                  <a:gs pos="46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그룹 54"/>
          <p:cNvGrpSpPr/>
          <p:nvPr/>
        </p:nvGrpSpPr>
        <p:grpSpPr>
          <a:xfrm>
            <a:off x="1047849" y="3258402"/>
            <a:ext cx="1374557" cy="1178191"/>
            <a:chOff x="1082120" y="4169872"/>
            <a:chExt cx="1374557" cy="1178191"/>
          </a:xfrm>
        </p:grpSpPr>
        <p:grpSp>
          <p:nvGrpSpPr>
            <p:cNvPr id="56" name="그룹 425"/>
            <p:cNvGrpSpPr/>
            <p:nvPr/>
          </p:nvGrpSpPr>
          <p:grpSpPr>
            <a:xfrm>
              <a:off x="1082120" y="4169872"/>
              <a:ext cx="1374557" cy="1178191"/>
              <a:chOff x="5262384" y="3536501"/>
              <a:chExt cx="1374557" cy="1178191"/>
            </a:xfrm>
          </p:grpSpPr>
          <p:sp>
            <p:nvSpPr>
              <p:cNvPr id="58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rgbClr val="A3A3A3"/>
                  </a:gs>
                  <a:gs pos="52000">
                    <a:srgbClr val="D5D5D5"/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59" name="Freeform 36"/>
              <p:cNvSpPr>
                <a:spLocks/>
              </p:cNvSpPr>
              <p:nvPr/>
            </p:nvSpPr>
            <p:spPr bwMode="auto">
              <a:xfrm>
                <a:off x="5262384" y="3536501"/>
                <a:ext cx="1374557" cy="372693"/>
              </a:xfrm>
              <a:custGeom>
                <a:avLst/>
                <a:gdLst/>
                <a:ahLst/>
                <a:cxnLst>
                  <a:cxn ang="0">
                    <a:pos x="384" y="0"/>
                  </a:cxn>
                  <a:cxn ang="0">
                    <a:pos x="0" y="108"/>
                  </a:cxn>
                  <a:cxn ang="0">
                    <a:pos x="300" y="186"/>
                  </a:cxn>
                  <a:cxn ang="0">
                    <a:pos x="686" y="78"/>
                  </a:cxn>
                  <a:cxn ang="0">
                    <a:pos x="384" y="0"/>
                  </a:cxn>
                </a:cxnLst>
                <a:rect l="0" t="0" r="r" b="b"/>
                <a:pathLst>
                  <a:path w="686" h="186">
                    <a:moveTo>
                      <a:pt x="384" y="0"/>
                    </a:moveTo>
                    <a:lnTo>
                      <a:pt x="0" y="108"/>
                    </a:lnTo>
                    <a:lnTo>
                      <a:pt x="300" y="186"/>
                    </a:lnTo>
                    <a:lnTo>
                      <a:pt x="686" y="78"/>
                    </a:lnTo>
                    <a:lnTo>
                      <a:pt x="384" y="0"/>
                    </a:lnTo>
                    <a:close/>
                  </a:path>
                </a:pathLst>
              </a:custGeom>
              <a:gradFill>
                <a:gsLst>
                  <a:gs pos="59000">
                    <a:schemeClr val="bg1">
                      <a:lumMod val="95000"/>
                    </a:schemeClr>
                  </a:gs>
                  <a:gs pos="0">
                    <a:srgbClr val="DEDEDE"/>
                  </a:gs>
                </a:gsLst>
                <a:lin ang="16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0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979797"/>
                  </a:gs>
                  <a:gs pos="75000">
                    <a:srgbClr val="D3D3D3"/>
                  </a:gs>
                </a:gsLst>
                <a:lin ang="17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1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99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4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2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95000"/>
                      <a:lumOff val="5000"/>
                      <a:alpha val="26000"/>
                    </a:schemeClr>
                  </a:gs>
                  <a:gs pos="46000">
                    <a:srgbClr val="CBCBCB">
                      <a:alpha val="0"/>
                    </a:srgbClr>
                  </a:gs>
                </a:gsLst>
                <a:lin ang="168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cxnSp>
          <p:nvCxnSpPr>
            <p:cNvPr id="57" name="직선 연결선 56"/>
            <p:cNvCxnSpPr>
              <a:stCxn id="62" idx="3"/>
            </p:cNvCxnSpPr>
            <p:nvPr/>
          </p:nvCxnSpPr>
          <p:spPr>
            <a:xfrm>
              <a:off x="1082420" y="4386352"/>
              <a:ext cx="598743" cy="157073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bg1"/>
                  </a:gs>
                  <a:gs pos="52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그룹 62"/>
          <p:cNvGrpSpPr/>
          <p:nvPr/>
        </p:nvGrpSpPr>
        <p:grpSpPr>
          <a:xfrm>
            <a:off x="2440352" y="3209714"/>
            <a:ext cx="1374557" cy="1178191"/>
            <a:chOff x="1082120" y="4169872"/>
            <a:chExt cx="1374557" cy="1178191"/>
          </a:xfrm>
        </p:grpSpPr>
        <p:grpSp>
          <p:nvGrpSpPr>
            <p:cNvPr id="64" name="그룹 452"/>
            <p:cNvGrpSpPr/>
            <p:nvPr/>
          </p:nvGrpSpPr>
          <p:grpSpPr>
            <a:xfrm>
              <a:off x="1082120" y="4169872"/>
              <a:ext cx="1374557" cy="1178191"/>
              <a:chOff x="5262384" y="3536501"/>
              <a:chExt cx="1374557" cy="1178191"/>
            </a:xfrm>
          </p:grpSpPr>
          <p:sp>
            <p:nvSpPr>
              <p:cNvPr id="67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rgbClr val="A3A3A3"/>
                  </a:gs>
                  <a:gs pos="52000">
                    <a:srgbClr val="D5D5D5"/>
                  </a:gs>
                </a:gsLst>
                <a:lin ang="15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8" name="Freeform 36"/>
              <p:cNvSpPr>
                <a:spLocks/>
              </p:cNvSpPr>
              <p:nvPr/>
            </p:nvSpPr>
            <p:spPr bwMode="auto">
              <a:xfrm>
                <a:off x="5262384" y="3536501"/>
                <a:ext cx="1374557" cy="372693"/>
              </a:xfrm>
              <a:custGeom>
                <a:avLst/>
                <a:gdLst/>
                <a:ahLst/>
                <a:cxnLst>
                  <a:cxn ang="0">
                    <a:pos x="384" y="0"/>
                  </a:cxn>
                  <a:cxn ang="0">
                    <a:pos x="0" y="108"/>
                  </a:cxn>
                  <a:cxn ang="0">
                    <a:pos x="300" y="186"/>
                  </a:cxn>
                  <a:cxn ang="0">
                    <a:pos x="686" y="78"/>
                  </a:cxn>
                  <a:cxn ang="0">
                    <a:pos x="384" y="0"/>
                  </a:cxn>
                </a:cxnLst>
                <a:rect l="0" t="0" r="r" b="b"/>
                <a:pathLst>
                  <a:path w="686" h="186">
                    <a:moveTo>
                      <a:pt x="384" y="0"/>
                    </a:moveTo>
                    <a:lnTo>
                      <a:pt x="0" y="108"/>
                    </a:lnTo>
                    <a:lnTo>
                      <a:pt x="300" y="186"/>
                    </a:lnTo>
                    <a:lnTo>
                      <a:pt x="686" y="78"/>
                    </a:lnTo>
                    <a:lnTo>
                      <a:pt x="384" y="0"/>
                    </a:lnTo>
                    <a:close/>
                  </a:path>
                </a:pathLst>
              </a:custGeom>
              <a:gradFill>
                <a:gsLst>
                  <a:gs pos="59000">
                    <a:schemeClr val="bg1">
                      <a:lumMod val="95000"/>
                    </a:schemeClr>
                  </a:gs>
                  <a:gs pos="0">
                    <a:srgbClr val="DEDEDE"/>
                  </a:gs>
                </a:gsLst>
                <a:lin ang="16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69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979797"/>
                  </a:gs>
                  <a:gs pos="75000">
                    <a:srgbClr val="D3D3D3"/>
                  </a:gs>
                </a:gsLst>
                <a:lin ang="17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0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99000"/>
                    </a:schemeClr>
                  </a:gs>
                  <a:gs pos="100000">
                    <a:schemeClr val="bg1">
                      <a:alpha val="0"/>
                    </a:schemeClr>
                  </a:gs>
                </a:gsLst>
                <a:lin ang="42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71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tx1">
                      <a:lumMod val="95000"/>
                      <a:lumOff val="5000"/>
                      <a:alpha val="26000"/>
                    </a:schemeClr>
                  </a:gs>
                  <a:gs pos="46000">
                    <a:srgbClr val="CBCBCB">
                      <a:alpha val="0"/>
                    </a:srgbClr>
                  </a:gs>
                </a:gsLst>
                <a:lin ang="168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</p:grpSp>
        <p:cxnSp>
          <p:nvCxnSpPr>
            <p:cNvPr id="65" name="직선 연결선 64"/>
            <p:cNvCxnSpPr>
              <a:stCxn id="71" idx="3"/>
            </p:cNvCxnSpPr>
            <p:nvPr/>
          </p:nvCxnSpPr>
          <p:spPr>
            <a:xfrm>
              <a:off x="1082420" y="4386352"/>
              <a:ext cx="598743" cy="157073"/>
            </a:xfrm>
            <a:prstGeom prst="line">
              <a:avLst/>
            </a:prstGeom>
            <a:ln w="15875">
              <a:gradFill flip="none" rotWithShape="1">
                <a:gsLst>
                  <a:gs pos="0">
                    <a:schemeClr val="bg1"/>
                  </a:gs>
                  <a:gs pos="52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직선 연결선 65"/>
            <p:cNvCxnSpPr/>
            <p:nvPr/>
          </p:nvCxnSpPr>
          <p:spPr>
            <a:xfrm flipH="1">
              <a:off x="1695133" y="4541044"/>
              <a:ext cx="2381" cy="804862"/>
            </a:xfrm>
            <a:prstGeom prst="line">
              <a:avLst/>
            </a:prstGeom>
            <a:ln w="19050">
              <a:gradFill flip="none" rotWithShape="1">
                <a:gsLst>
                  <a:gs pos="0">
                    <a:schemeClr val="bg1"/>
                  </a:gs>
                  <a:gs pos="46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자유형 66"/>
          <p:cNvSpPr/>
          <p:nvPr/>
        </p:nvSpPr>
        <p:spPr>
          <a:xfrm>
            <a:off x="1670203" y="3902889"/>
            <a:ext cx="596573" cy="703526"/>
          </a:xfrm>
          <a:custGeom>
            <a:avLst/>
            <a:gdLst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0 w 607263"/>
              <a:gd name="connsiteY3" fmla="*/ 693257 h 693257"/>
              <a:gd name="connsiteX4" fmla="*/ 0 w 607263"/>
              <a:gd name="connsiteY4" fmla="*/ 0 h 693257"/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3894 w 607263"/>
              <a:gd name="connsiteY3" fmla="*/ 294745 h 693257"/>
              <a:gd name="connsiteX4" fmla="*/ 0 w 607263"/>
              <a:gd name="connsiteY4" fmla="*/ 0 h 693257"/>
              <a:gd name="connsiteX0" fmla="*/ 869 w 608132"/>
              <a:gd name="connsiteY0" fmla="*/ 0 h 693257"/>
              <a:gd name="connsiteX1" fmla="*/ 608132 w 608132"/>
              <a:gd name="connsiteY1" fmla="*/ 0 h 693257"/>
              <a:gd name="connsiteX2" fmla="*/ 608132 w 608132"/>
              <a:gd name="connsiteY2" fmla="*/ 693257 h 693257"/>
              <a:gd name="connsiteX3" fmla="*/ 0 w 608132"/>
              <a:gd name="connsiteY3" fmla="*/ 506676 h 693257"/>
              <a:gd name="connsiteX4" fmla="*/ 869 w 608132"/>
              <a:gd name="connsiteY4" fmla="*/ 0 h 693257"/>
              <a:gd name="connsiteX0" fmla="*/ 869 w 608132"/>
              <a:gd name="connsiteY0" fmla="*/ 0 h 621249"/>
              <a:gd name="connsiteX1" fmla="*/ 608132 w 608132"/>
              <a:gd name="connsiteY1" fmla="*/ 0 h 621249"/>
              <a:gd name="connsiteX2" fmla="*/ 608132 w 608132"/>
              <a:gd name="connsiteY2" fmla="*/ 621249 h 621249"/>
              <a:gd name="connsiteX3" fmla="*/ 0 w 608132"/>
              <a:gd name="connsiteY3" fmla="*/ 506676 h 621249"/>
              <a:gd name="connsiteX4" fmla="*/ 869 w 608132"/>
              <a:gd name="connsiteY4" fmla="*/ 0 h 621249"/>
              <a:gd name="connsiteX0" fmla="*/ 869 w 608132"/>
              <a:gd name="connsiteY0" fmla="*/ 0 h 668601"/>
              <a:gd name="connsiteX1" fmla="*/ 608132 w 608132"/>
              <a:gd name="connsiteY1" fmla="*/ 0 h 668601"/>
              <a:gd name="connsiteX2" fmla="*/ 606098 w 608132"/>
              <a:gd name="connsiteY2" fmla="*/ 668601 h 668601"/>
              <a:gd name="connsiteX3" fmla="*/ 0 w 608132"/>
              <a:gd name="connsiteY3" fmla="*/ 506676 h 668601"/>
              <a:gd name="connsiteX4" fmla="*/ 869 w 608132"/>
              <a:gd name="connsiteY4" fmla="*/ 0 h 668601"/>
              <a:gd name="connsiteX0" fmla="*/ 4106 w 608132"/>
              <a:gd name="connsiteY0" fmla="*/ 0 h 703526"/>
              <a:gd name="connsiteX1" fmla="*/ 608132 w 608132"/>
              <a:gd name="connsiteY1" fmla="*/ 34925 h 703526"/>
              <a:gd name="connsiteX2" fmla="*/ 606098 w 608132"/>
              <a:gd name="connsiteY2" fmla="*/ 703526 h 703526"/>
              <a:gd name="connsiteX3" fmla="*/ 0 w 608132"/>
              <a:gd name="connsiteY3" fmla="*/ 541601 h 703526"/>
              <a:gd name="connsiteX4" fmla="*/ 4106 w 608132"/>
              <a:gd name="connsiteY4" fmla="*/ 0 h 70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132" h="703526">
                <a:moveTo>
                  <a:pt x="4106" y="0"/>
                </a:moveTo>
                <a:lnTo>
                  <a:pt x="608132" y="34925"/>
                </a:lnTo>
                <a:lnTo>
                  <a:pt x="606098" y="703526"/>
                </a:lnTo>
                <a:lnTo>
                  <a:pt x="0" y="541601"/>
                </a:lnTo>
                <a:cubicBezTo>
                  <a:pt x="290" y="372709"/>
                  <a:pt x="3816" y="168892"/>
                  <a:pt x="4106" y="0"/>
                </a:cubicBezTo>
                <a:close/>
              </a:path>
            </a:pathLst>
          </a:custGeom>
          <a:gradFill flip="none" rotWithShape="1">
            <a:gsLst>
              <a:gs pos="0">
                <a:srgbClr val="C00000">
                  <a:alpha val="56000"/>
                </a:srgbClr>
              </a:gs>
              <a:gs pos="100000">
                <a:schemeClr val="accent1"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자유형 67"/>
          <p:cNvSpPr/>
          <p:nvPr/>
        </p:nvSpPr>
        <p:spPr>
          <a:xfrm>
            <a:off x="2264395" y="3867641"/>
            <a:ext cx="778284" cy="736888"/>
          </a:xfrm>
          <a:custGeom>
            <a:avLst/>
            <a:gdLst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0 w 607263"/>
              <a:gd name="connsiteY3" fmla="*/ 693257 h 693257"/>
              <a:gd name="connsiteX4" fmla="*/ 0 w 607263"/>
              <a:gd name="connsiteY4" fmla="*/ 0 h 693257"/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3894 w 607263"/>
              <a:gd name="connsiteY3" fmla="*/ 294745 h 693257"/>
              <a:gd name="connsiteX4" fmla="*/ 0 w 607263"/>
              <a:gd name="connsiteY4" fmla="*/ 0 h 693257"/>
              <a:gd name="connsiteX0" fmla="*/ 869 w 608132"/>
              <a:gd name="connsiteY0" fmla="*/ 0 h 693257"/>
              <a:gd name="connsiteX1" fmla="*/ 608132 w 608132"/>
              <a:gd name="connsiteY1" fmla="*/ 0 h 693257"/>
              <a:gd name="connsiteX2" fmla="*/ 608132 w 608132"/>
              <a:gd name="connsiteY2" fmla="*/ 693257 h 693257"/>
              <a:gd name="connsiteX3" fmla="*/ 0 w 608132"/>
              <a:gd name="connsiteY3" fmla="*/ 506676 h 693257"/>
              <a:gd name="connsiteX4" fmla="*/ 869 w 608132"/>
              <a:gd name="connsiteY4" fmla="*/ 0 h 693257"/>
              <a:gd name="connsiteX0" fmla="*/ 869 w 608132"/>
              <a:gd name="connsiteY0" fmla="*/ 0 h 621249"/>
              <a:gd name="connsiteX1" fmla="*/ 608132 w 608132"/>
              <a:gd name="connsiteY1" fmla="*/ 0 h 621249"/>
              <a:gd name="connsiteX2" fmla="*/ 608132 w 608132"/>
              <a:gd name="connsiteY2" fmla="*/ 621249 h 621249"/>
              <a:gd name="connsiteX3" fmla="*/ 0 w 608132"/>
              <a:gd name="connsiteY3" fmla="*/ 506676 h 621249"/>
              <a:gd name="connsiteX4" fmla="*/ 869 w 608132"/>
              <a:gd name="connsiteY4" fmla="*/ 0 h 621249"/>
              <a:gd name="connsiteX0" fmla="*/ 869 w 608132"/>
              <a:gd name="connsiteY0" fmla="*/ 0 h 668601"/>
              <a:gd name="connsiteX1" fmla="*/ 608132 w 608132"/>
              <a:gd name="connsiteY1" fmla="*/ 0 h 668601"/>
              <a:gd name="connsiteX2" fmla="*/ 606098 w 608132"/>
              <a:gd name="connsiteY2" fmla="*/ 668601 h 668601"/>
              <a:gd name="connsiteX3" fmla="*/ 0 w 608132"/>
              <a:gd name="connsiteY3" fmla="*/ 506676 h 668601"/>
              <a:gd name="connsiteX4" fmla="*/ 869 w 608132"/>
              <a:gd name="connsiteY4" fmla="*/ 0 h 668601"/>
              <a:gd name="connsiteX0" fmla="*/ 869 w 795991"/>
              <a:gd name="connsiteY0" fmla="*/ 0 h 506676"/>
              <a:gd name="connsiteX1" fmla="*/ 608132 w 795991"/>
              <a:gd name="connsiteY1" fmla="*/ 0 h 506676"/>
              <a:gd name="connsiteX2" fmla="*/ 795991 w 795991"/>
              <a:gd name="connsiteY2" fmla="*/ 281648 h 506676"/>
              <a:gd name="connsiteX3" fmla="*/ 0 w 795991"/>
              <a:gd name="connsiteY3" fmla="*/ 506676 h 506676"/>
              <a:gd name="connsiteX4" fmla="*/ 869 w 795991"/>
              <a:gd name="connsiteY4" fmla="*/ 0 h 506676"/>
              <a:gd name="connsiteX0" fmla="*/ 869 w 795991"/>
              <a:gd name="connsiteY0" fmla="*/ 227831 h 734507"/>
              <a:gd name="connsiteX1" fmla="*/ 791552 w 795991"/>
              <a:gd name="connsiteY1" fmla="*/ 0 h 734507"/>
              <a:gd name="connsiteX2" fmla="*/ 795991 w 795991"/>
              <a:gd name="connsiteY2" fmla="*/ 509479 h 734507"/>
              <a:gd name="connsiteX3" fmla="*/ 0 w 795991"/>
              <a:gd name="connsiteY3" fmla="*/ 734507 h 734507"/>
              <a:gd name="connsiteX4" fmla="*/ 869 w 795991"/>
              <a:gd name="connsiteY4" fmla="*/ 227831 h 734507"/>
              <a:gd name="connsiteX0" fmla="*/ 869 w 793563"/>
              <a:gd name="connsiteY0" fmla="*/ 227831 h 734507"/>
              <a:gd name="connsiteX1" fmla="*/ 791552 w 793563"/>
              <a:gd name="connsiteY1" fmla="*/ 0 h 734507"/>
              <a:gd name="connsiteX2" fmla="*/ 793563 w 793563"/>
              <a:gd name="connsiteY2" fmla="*/ 516623 h 734507"/>
              <a:gd name="connsiteX3" fmla="*/ 0 w 793563"/>
              <a:gd name="connsiteY3" fmla="*/ 734507 h 734507"/>
              <a:gd name="connsiteX4" fmla="*/ 869 w 793563"/>
              <a:gd name="connsiteY4" fmla="*/ 227831 h 734507"/>
              <a:gd name="connsiteX0" fmla="*/ 869 w 795459"/>
              <a:gd name="connsiteY0" fmla="*/ 230212 h 736888"/>
              <a:gd name="connsiteX1" fmla="*/ 793979 w 795459"/>
              <a:gd name="connsiteY1" fmla="*/ 0 h 736888"/>
              <a:gd name="connsiteX2" fmla="*/ 793563 w 795459"/>
              <a:gd name="connsiteY2" fmla="*/ 519004 h 736888"/>
              <a:gd name="connsiteX3" fmla="*/ 0 w 795459"/>
              <a:gd name="connsiteY3" fmla="*/ 736888 h 736888"/>
              <a:gd name="connsiteX4" fmla="*/ 869 w 795459"/>
              <a:gd name="connsiteY4" fmla="*/ 230212 h 736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459" h="736888">
                <a:moveTo>
                  <a:pt x="869" y="230212"/>
                </a:moveTo>
                <a:lnTo>
                  <a:pt x="793979" y="0"/>
                </a:lnTo>
                <a:cubicBezTo>
                  <a:pt x="795459" y="169826"/>
                  <a:pt x="792083" y="349178"/>
                  <a:pt x="793563" y="519004"/>
                </a:cubicBezTo>
                <a:lnTo>
                  <a:pt x="0" y="736888"/>
                </a:lnTo>
                <a:cubicBezTo>
                  <a:pt x="290" y="567996"/>
                  <a:pt x="579" y="399104"/>
                  <a:pt x="869" y="230212"/>
                </a:cubicBezTo>
                <a:close/>
              </a:path>
            </a:pathLst>
          </a:custGeom>
          <a:gradFill flip="none" rotWithShape="1">
            <a:gsLst>
              <a:gs pos="0">
                <a:srgbClr val="C00000">
                  <a:alpha val="27000"/>
                </a:srgbClr>
              </a:gs>
              <a:gs pos="100000">
                <a:schemeClr val="accent1"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4" name="그룹 73"/>
          <p:cNvGrpSpPr/>
          <p:nvPr/>
        </p:nvGrpSpPr>
        <p:grpSpPr>
          <a:xfrm>
            <a:off x="1669019" y="2902879"/>
            <a:ext cx="1374557" cy="1178191"/>
            <a:chOff x="1082120" y="4169872"/>
            <a:chExt cx="1374557" cy="1178191"/>
          </a:xfrm>
        </p:grpSpPr>
        <p:grpSp>
          <p:nvGrpSpPr>
            <p:cNvPr id="75" name="그룹 452"/>
            <p:cNvGrpSpPr/>
            <p:nvPr/>
          </p:nvGrpSpPr>
          <p:grpSpPr>
            <a:xfrm>
              <a:off x="1082120" y="4169872"/>
              <a:ext cx="1374557" cy="1178191"/>
              <a:chOff x="5262384" y="3536501"/>
              <a:chExt cx="1374557" cy="1178191"/>
            </a:xfrm>
          </p:grpSpPr>
          <p:sp>
            <p:nvSpPr>
              <p:cNvPr id="77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rgbClr val="FBB7A5"/>
                  </a:gs>
                  <a:gs pos="100000">
                    <a:srgbClr val="B62409"/>
                  </a:gs>
                </a:gsLst>
                <a:lin ang="5400000" scaled="0"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dirty="0"/>
              </a:p>
            </p:txBody>
          </p:sp>
          <p:sp>
            <p:nvSpPr>
              <p:cNvPr id="78" name="Freeform 36"/>
              <p:cNvSpPr>
                <a:spLocks/>
              </p:cNvSpPr>
              <p:nvPr/>
            </p:nvSpPr>
            <p:spPr bwMode="auto">
              <a:xfrm>
                <a:off x="5262384" y="3536501"/>
                <a:ext cx="1374557" cy="372693"/>
              </a:xfrm>
              <a:custGeom>
                <a:avLst/>
                <a:gdLst/>
                <a:ahLst/>
                <a:cxnLst>
                  <a:cxn ang="0">
                    <a:pos x="384" y="0"/>
                  </a:cxn>
                  <a:cxn ang="0">
                    <a:pos x="0" y="108"/>
                  </a:cxn>
                  <a:cxn ang="0">
                    <a:pos x="300" y="186"/>
                  </a:cxn>
                  <a:cxn ang="0">
                    <a:pos x="686" y="78"/>
                  </a:cxn>
                  <a:cxn ang="0">
                    <a:pos x="384" y="0"/>
                  </a:cxn>
                </a:cxnLst>
                <a:rect l="0" t="0" r="r" b="b"/>
                <a:pathLst>
                  <a:path w="686" h="186">
                    <a:moveTo>
                      <a:pt x="384" y="0"/>
                    </a:moveTo>
                    <a:lnTo>
                      <a:pt x="0" y="108"/>
                    </a:lnTo>
                    <a:lnTo>
                      <a:pt x="300" y="186"/>
                    </a:lnTo>
                    <a:lnTo>
                      <a:pt x="686" y="78"/>
                    </a:lnTo>
                    <a:lnTo>
                      <a:pt x="384" y="0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rgbClr val="FCCAC0"/>
                  </a:gs>
                  <a:gs pos="73000">
                    <a:schemeClr val="bg1">
                      <a:alpha val="0"/>
                    </a:schemeClr>
                  </a:gs>
                </a:gsLst>
                <a:lin ang="159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dirty="0"/>
              </a:p>
            </p:txBody>
          </p:sp>
          <p:sp>
            <p:nvSpPr>
              <p:cNvPr id="79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979797"/>
                  </a:gs>
                  <a:gs pos="75000">
                    <a:srgbClr val="D3D3D3"/>
                  </a:gs>
                </a:gsLst>
                <a:lin ang="174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0" name="Freeform 35"/>
              <p:cNvSpPr>
                <a:spLocks/>
              </p:cNvSpPr>
              <p:nvPr/>
            </p:nvSpPr>
            <p:spPr bwMode="auto">
              <a:xfrm>
                <a:off x="5863502" y="3692791"/>
                <a:ext cx="773439" cy="1021901"/>
              </a:xfrm>
              <a:custGeom>
                <a:avLst/>
                <a:gdLst/>
                <a:ahLst/>
                <a:cxnLst>
                  <a:cxn ang="0">
                    <a:pos x="0" y="108"/>
                  </a:cxn>
                  <a:cxn ang="0">
                    <a:pos x="0" y="510"/>
                  </a:cxn>
                  <a:cxn ang="0">
                    <a:pos x="386" y="402"/>
                  </a:cxn>
                  <a:cxn ang="0">
                    <a:pos x="386" y="0"/>
                  </a:cxn>
                  <a:cxn ang="0">
                    <a:pos x="0" y="108"/>
                  </a:cxn>
                </a:cxnLst>
                <a:rect l="0" t="0" r="r" b="b"/>
                <a:pathLst>
                  <a:path w="386" h="510">
                    <a:moveTo>
                      <a:pt x="0" y="108"/>
                    </a:moveTo>
                    <a:lnTo>
                      <a:pt x="0" y="510"/>
                    </a:lnTo>
                    <a:lnTo>
                      <a:pt x="386" y="402"/>
                    </a:lnTo>
                    <a:lnTo>
                      <a:pt x="386" y="0"/>
                    </a:lnTo>
                    <a:lnTo>
                      <a:pt x="0" y="108"/>
                    </a:ln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43000"/>
                    </a:schemeClr>
                  </a:gs>
                  <a:gs pos="73000">
                    <a:schemeClr val="bg1">
                      <a:alpha val="6000"/>
                    </a:schemeClr>
                  </a:gs>
                </a:gsLst>
                <a:lin ang="360000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/>
              </a:p>
            </p:txBody>
          </p:sp>
          <p:sp>
            <p:nvSpPr>
              <p:cNvPr id="81" name="Freeform 37"/>
              <p:cNvSpPr>
                <a:spLocks/>
              </p:cNvSpPr>
              <p:nvPr/>
            </p:nvSpPr>
            <p:spPr bwMode="auto">
              <a:xfrm>
                <a:off x="5262384" y="3752903"/>
                <a:ext cx="601118" cy="961789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402"/>
                  </a:cxn>
                  <a:cxn ang="0">
                    <a:pos x="300" y="480"/>
                  </a:cxn>
                  <a:cxn ang="0">
                    <a:pos x="300" y="78"/>
                  </a:cxn>
                  <a:cxn ang="0">
                    <a:pos x="0" y="0"/>
                  </a:cxn>
                </a:cxnLst>
                <a:rect l="0" t="0" r="r" b="b"/>
                <a:pathLst>
                  <a:path w="300" h="480">
                    <a:moveTo>
                      <a:pt x="0" y="0"/>
                    </a:moveTo>
                    <a:lnTo>
                      <a:pt x="0" y="402"/>
                    </a:lnTo>
                    <a:lnTo>
                      <a:pt x="300" y="480"/>
                    </a:lnTo>
                    <a:lnTo>
                      <a:pt x="300" y="78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F08062"/>
                  </a:gs>
                  <a:gs pos="72000">
                    <a:srgbClr val="941E06"/>
                  </a:gs>
                </a:gsLst>
                <a:lin ang="4800000" scaled="0"/>
              </a:gradFill>
              <a:ln w="3175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defRPr/>
                </a:pPr>
                <a:endParaRPr lang="ko-KR" altLang="en-US" dirty="0"/>
              </a:p>
            </p:txBody>
          </p:sp>
        </p:grpSp>
        <p:cxnSp>
          <p:nvCxnSpPr>
            <p:cNvPr id="76" name="직선 연결선 75"/>
            <p:cNvCxnSpPr/>
            <p:nvPr/>
          </p:nvCxnSpPr>
          <p:spPr>
            <a:xfrm flipH="1">
              <a:off x="1682433" y="4541044"/>
              <a:ext cx="2381" cy="804862"/>
            </a:xfrm>
            <a:prstGeom prst="line">
              <a:avLst/>
            </a:prstGeom>
            <a:ln w="12700">
              <a:gradFill flip="none" rotWithShape="1">
                <a:gsLst>
                  <a:gs pos="0">
                    <a:schemeClr val="bg1"/>
                  </a:gs>
                  <a:gs pos="62000">
                    <a:schemeClr val="bg1">
                      <a:alpha val="0"/>
                    </a:schemeClr>
                  </a:gs>
                </a:gsLst>
                <a:path path="shape">
                  <a:fillToRect l="50000" t="50000" r="50000" b="50000"/>
                </a:path>
                <a:tileRect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2" name="직선 연결선 81"/>
          <p:cNvCxnSpPr/>
          <p:nvPr/>
        </p:nvCxnSpPr>
        <p:spPr>
          <a:xfrm flipH="1">
            <a:off x="2266951" y="4000109"/>
            <a:ext cx="2381" cy="804862"/>
          </a:xfrm>
          <a:prstGeom prst="line">
            <a:avLst/>
          </a:prstGeom>
          <a:ln w="3175">
            <a:gradFill flip="none" rotWithShape="1">
              <a:gsLst>
                <a:gs pos="0">
                  <a:schemeClr val="bg1">
                    <a:alpha val="42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Picture 4" descr="D:\2.소스\1.png\화살표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68136" y="3375400"/>
            <a:ext cx="1757603" cy="1597894"/>
          </a:xfrm>
          <a:prstGeom prst="rect">
            <a:avLst/>
          </a:prstGeom>
          <a:noFill/>
        </p:spPr>
      </p:pic>
      <p:cxnSp>
        <p:nvCxnSpPr>
          <p:cNvPr id="84" name="직선 연결선 83"/>
          <p:cNvCxnSpPr/>
          <p:nvPr/>
        </p:nvCxnSpPr>
        <p:spPr>
          <a:xfrm flipV="1">
            <a:off x="2411760" y="2542839"/>
            <a:ext cx="0" cy="504056"/>
          </a:xfrm>
          <a:prstGeom prst="line">
            <a:avLst/>
          </a:prstGeom>
          <a:ln w="952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/>
          <p:cNvCxnSpPr/>
          <p:nvPr/>
        </p:nvCxnSpPr>
        <p:spPr>
          <a:xfrm>
            <a:off x="2411760" y="2548539"/>
            <a:ext cx="2303115" cy="0"/>
          </a:xfrm>
          <a:prstGeom prst="line">
            <a:avLst/>
          </a:prstGeom>
          <a:ln w="9525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6" name="그룹 85"/>
          <p:cNvGrpSpPr/>
          <p:nvPr/>
        </p:nvGrpSpPr>
        <p:grpSpPr>
          <a:xfrm>
            <a:off x="4716016" y="2007034"/>
            <a:ext cx="3600400" cy="988177"/>
            <a:chOff x="4716016" y="2007034"/>
            <a:chExt cx="3600400" cy="988177"/>
          </a:xfrm>
        </p:grpSpPr>
        <p:sp>
          <p:nvSpPr>
            <p:cNvPr id="87" name="대각선 방향의 모서리가 둥근 사각형 81"/>
            <p:cNvSpPr/>
            <p:nvPr/>
          </p:nvSpPr>
          <p:spPr>
            <a:xfrm>
              <a:off x="4716016" y="2007034"/>
              <a:ext cx="3600400" cy="313556"/>
            </a:xfrm>
            <a:prstGeom prst="round2DiagRect">
              <a:avLst>
                <a:gd name="adj1" fmla="val 0"/>
                <a:gd name="adj2" fmla="val 30372"/>
              </a:avLst>
            </a:prstGeom>
            <a:gradFill flip="none" rotWithShape="1">
              <a:gsLst>
                <a:gs pos="0">
                  <a:srgbClr val="CC2A0A"/>
                </a:gs>
                <a:gs pos="100000">
                  <a:srgbClr val="7E1308"/>
                </a:gs>
              </a:gsLst>
              <a:lin ang="3600000" scaled="0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4776390" y="2021892"/>
              <a:ext cx="86273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atinLnBrk="0">
                <a:defRPr/>
              </a:pPr>
              <a:r>
                <a:rPr lang="ko-KR" altLang="en-US" sz="1400" b="1" kern="0" dirty="0">
                  <a:solidFill>
                    <a:schemeClr val="bg1"/>
                  </a:solidFill>
                  <a:latin typeface="08서울남산체 M" panose="02020603020101020101" pitchFamily="18" charset="-127"/>
                  <a:ea typeface="08서울남산체 M" panose="02020603020101020101" pitchFamily="18" charset="-127"/>
                  <a:cs typeface="Arial" pitchFamily="34" charset="0"/>
                </a:rPr>
                <a:t>걸러서 봐</a:t>
              </a:r>
            </a:p>
          </p:txBody>
        </p:sp>
        <p:sp>
          <p:nvSpPr>
            <p:cNvPr id="89" name="직사각형 88"/>
            <p:cNvSpPr/>
            <p:nvPr/>
          </p:nvSpPr>
          <p:spPr>
            <a:xfrm>
              <a:off x="4735066" y="2348880"/>
              <a:ext cx="3528392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atinLnBrk="0">
                <a:defRPr/>
              </a:pPr>
              <a:r>
                <a:rPr lang="ko-KR" altLang="en-US" b="1" kern="0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Arial" pitchFamily="34" charset="0"/>
                </a:rPr>
                <a:t>인스타그램</a:t>
              </a:r>
              <a:r>
                <a:rPr lang="ko-KR" altLang="en-US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Arial" pitchFamily="34" charset="0"/>
                </a:rPr>
                <a:t> 텍스트 및 이미지 기반 광고 필터링</a:t>
              </a:r>
              <a:endParaRPr lang="en-US" altLang="ko-KR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90" name="자유형 85"/>
            <p:cNvSpPr/>
            <p:nvPr/>
          </p:nvSpPr>
          <p:spPr>
            <a:xfrm>
              <a:off x="4716016" y="2007034"/>
              <a:ext cx="3600400" cy="313556"/>
            </a:xfrm>
            <a:custGeom>
              <a:avLst/>
              <a:gdLst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95233 w 3600400"/>
                <a:gd name="connsiteY7" fmla="*/ 313556 h 313556"/>
                <a:gd name="connsiteX8" fmla="*/ 27893 w 3600400"/>
                <a:gd name="connsiteY8" fmla="*/ 285663 h 313556"/>
                <a:gd name="connsiteX9" fmla="*/ 0 w 3600400"/>
                <a:gd name="connsiteY9" fmla="*/ 218323 h 313556"/>
                <a:gd name="connsiteX10" fmla="*/ 0 w 3600400"/>
                <a:gd name="connsiteY10" fmla="*/ 0 h 313556"/>
                <a:gd name="connsiteX11" fmla="*/ 0 w 3600400"/>
                <a:gd name="connsiteY11" fmla="*/ 0 h 313556"/>
                <a:gd name="connsiteX12" fmla="*/ 0 w 3600400"/>
                <a:gd name="connsiteY12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27893 w 3600400"/>
                <a:gd name="connsiteY7" fmla="*/ 285663 h 313556"/>
                <a:gd name="connsiteX8" fmla="*/ 0 w 3600400"/>
                <a:gd name="connsiteY8" fmla="*/ 218323 h 313556"/>
                <a:gd name="connsiteX9" fmla="*/ 0 w 3600400"/>
                <a:gd name="connsiteY9" fmla="*/ 0 h 313556"/>
                <a:gd name="connsiteX10" fmla="*/ 0 w 3600400"/>
                <a:gd name="connsiteY10" fmla="*/ 0 h 313556"/>
                <a:gd name="connsiteX11" fmla="*/ 0 w 3600400"/>
                <a:gd name="connsiteY11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0 w 3600400"/>
                <a:gd name="connsiteY7" fmla="*/ 218323 h 313556"/>
                <a:gd name="connsiteX8" fmla="*/ 0 w 3600400"/>
                <a:gd name="connsiteY8" fmla="*/ 0 h 313556"/>
                <a:gd name="connsiteX9" fmla="*/ 0 w 3600400"/>
                <a:gd name="connsiteY9" fmla="*/ 0 h 313556"/>
                <a:gd name="connsiteX10" fmla="*/ 0 w 3600400"/>
                <a:gd name="connsiteY10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0 w 3600400"/>
                <a:gd name="connsiteY7" fmla="*/ 0 h 313556"/>
                <a:gd name="connsiteX8" fmla="*/ 0 w 3600400"/>
                <a:gd name="connsiteY8" fmla="*/ 0 h 313556"/>
                <a:gd name="connsiteX9" fmla="*/ 0 w 3600400"/>
                <a:gd name="connsiteY9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0 w 3600400"/>
                <a:gd name="connsiteY7" fmla="*/ 0 h 313556"/>
                <a:gd name="connsiteX8" fmla="*/ 0 w 3600400"/>
                <a:gd name="connsiteY8" fmla="*/ 0 h 313556"/>
                <a:gd name="connsiteX9" fmla="*/ 0 w 3600400"/>
                <a:gd name="connsiteY9" fmla="*/ 0 h 3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00400" h="313556">
                  <a:moveTo>
                    <a:pt x="0" y="0"/>
                  </a:moveTo>
                  <a:lnTo>
                    <a:pt x="3505167" y="0"/>
                  </a:lnTo>
                  <a:cubicBezTo>
                    <a:pt x="3530424" y="0"/>
                    <a:pt x="3554647" y="10034"/>
                    <a:pt x="3572507" y="27893"/>
                  </a:cubicBezTo>
                  <a:cubicBezTo>
                    <a:pt x="3590367" y="45753"/>
                    <a:pt x="3600400" y="69976"/>
                    <a:pt x="3600400" y="95233"/>
                  </a:cubicBezTo>
                  <a:lnTo>
                    <a:pt x="3600400" y="313556"/>
                  </a:lnTo>
                  <a:lnTo>
                    <a:pt x="3600400" y="313556"/>
                  </a:lnTo>
                  <a:lnTo>
                    <a:pt x="3600400" y="313556"/>
                  </a:lnTo>
                  <a:cubicBezTo>
                    <a:pt x="2400267" y="209037"/>
                    <a:pt x="3108581" y="5821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0" scaled="0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1" name="그룹 90"/>
          <p:cNvGrpSpPr/>
          <p:nvPr/>
        </p:nvGrpSpPr>
        <p:grpSpPr>
          <a:xfrm>
            <a:off x="4716016" y="3402093"/>
            <a:ext cx="3600400" cy="1172843"/>
            <a:chOff x="4716016" y="2007034"/>
            <a:chExt cx="3600400" cy="1172843"/>
          </a:xfrm>
        </p:grpSpPr>
        <p:sp>
          <p:nvSpPr>
            <p:cNvPr id="92" name="대각선 방향의 모서리가 둥근 사각형 87"/>
            <p:cNvSpPr/>
            <p:nvPr/>
          </p:nvSpPr>
          <p:spPr>
            <a:xfrm>
              <a:off x="4716016" y="2007034"/>
              <a:ext cx="3600400" cy="313556"/>
            </a:xfrm>
            <a:prstGeom prst="round2DiagRect">
              <a:avLst>
                <a:gd name="adj1" fmla="val 0"/>
                <a:gd name="adj2" fmla="val 30372"/>
              </a:avLst>
            </a:prstGeom>
            <a:gradFill flip="none" rotWithShape="1">
              <a:gsLst>
                <a:gs pos="0">
                  <a:srgbClr val="969696"/>
                </a:gs>
                <a:gs pos="100000">
                  <a:srgbClr val="666666"/>
                </a:gs>
              </a:gsLst>
              <a:lin ang="3600000" scaled="0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4776390" y="2021892"/>
              <a:ext cx="12715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atinLnBrk="0">
                <a:defRPr/>
              </a:pPr>
              <a:r>
                <a:rPr lang="en-US" altLang="ko-KR" sz="1400" b="1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INSTAGRAM</a:t>
              </a:r>
              <a:endParaRPr lang="ko-KR" altLang="en-US" sz="1400" b="1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4" name="직사각형 93"/>
            <p:cNvSpPr/>
            <p:nvPr/>
          </p:nvSpPr>
          <p:spPr>
            <a:xfrm>
              <a:off x="4735066" y="2348880"/>
              <a:ext cx="352839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latinLnBrk="0">
                <a:buFont typeface="Wingdings" panose="05000000000000000000" pitchFamily="2" charset="2"/>
                <a:buChar char="§"/>
                <a:defRPr/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Arial" pitchFamily="34" charset="0"/>
                </a:rPr>
                <a:t>무분별한 광고 유입 방지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Arial" pitchFamily="34" charset="0"/>
              </a:endParaRPr>
            </a:p>
            <a:p>
              <a:pPr marL="285750" indent="-285750" latinLnBrk="0">
                <a:buFont typeface="Wingdings" panose="05000000000000000000" pitchFamily="2" charset="2"/>
                <a:buChar char="§"/>
                <a:defRPr/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Arial" pitchFamily="34" charset="0"/>
                </a:rPr>
                <a:t>양질의 컨텐츠 보유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Arial" pitchFamily="34" charset="0"/>
              </a:endParaRPr>
            </a:p>
            <a:p>
              <a:pPr marL="285750" indent="-285750" latinLnBrk="0">
                <a:buFont typeface="Wingdings" panose="05000000000000000000" pitchFamily="2" charset="2"/>
                <a:buChar char="§"/>
                <a:defRPr/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Arial" pitchFamily="34" charset="0"/>
                </a:rPr>
                <a:t>사용자 이탈 방지 효과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95" name="자유형 90"/>
            <p:cNvSpPr/>
            <p:nvPr/>
          </p:nvSpPr>
          <p:spPr>
            <a:xfrm>
              <a:off x="4716016" y="2007034"/>
              <a:ext cx="3600400" cy="313556"/>
            </a:xfrm>
            <a:custGeom>
              <a:avLst/>
              <a:gdLst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95233 w 3600400"/>
                <a:gd name="connsiteY7" fmla="*/ 313556 h 313556"/>
                <a:gd name="connsiteX8" fmla="*/ 27893 w 3600400"/>
                <a:gd name="connsiteY8" fmla="*/ 285663 h 313556"/>
                <a:gd name="connsiteX9" fmla="*/ 0 w 3600400"/>
                <a:gd name="connsiteY9" fmla="*/ 218323 h 313556"/>
                <a:gd name="connsiteX10" fmla="*/ 0 w 3600400"/>
                <a:gd name="connsiteY10" fmla="*/ 0 h 313556"/>
                <a:gd name="connsiteX11" fmla="*/ 0 w 3600400"/>
                <a:gd name="connsiteY11" fmla="*/ 0 h 313556"/>
                <a:gd name="connsiteX12" fmla="*/ 0 w 3600400"/>
                <a:gd name="connsiteY12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27893 w 3600400"/>
                <a:gd name="connsiteY7" fmla="*/ 285663 h 313556"/>
                <a:gd name="connsiteX8" fmla="*/ 0 w 3600400"/>
                <a:gd name="connsiteY8" fmla="*/ 218323 h 313556"/>
                <a:gd name="connsiteX9" fmla="*/ 0 w 3600400"/>
                <a:gd name="connsiteY9" fmla="*/ 0 h 313556"/>
                <a:gd name="connsiteX10" fmla="*/ 0 w 3600400"/>
                <a:gd name="connsiteY10" fmla="*/ 0 h 313556"/>
                <a:gd name="connsiteX11" fmla="*/ 0 w 3600400"/>
                <a:gd name="connsiteY11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0 w 3600400"/>
                <a:gd name="connsiteY7" fmla="*/ 218323 h 313556"/>
                <a:gd name="connsiteX8" fmla="*/ 0 w 3600400"/>
                <a:gd name="connsiteY8" fmla="*/ 0 h 313556"/>
                <a:gd name="connsiteX9" fmla="*/ 0 w 3600400"/>
                <a:gd name="connsiteY9" fmla="*/ 0 h 313556"/>
                <a:gd name="connsiteX10" fmla="*/ 0 w 3600400"/>
                <a:gd name="connsiteY10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0 w 3600400"/>
                <a:gd name="connsiteY7" fmla="*/ 0 h 313556"/>
                <a:gd name="connsiteX8" fmla="*/ 0 w 3600400"/>
                <a:gd name="connsiteY8" fmla="*/ 0 h 313556"/>
                <a:gd name="connsiteX9" fmla="*/ 0 w 3600400"/>
                <a:gd name="connsiteY9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0 w 3600400"/>
                <a:gd name="connsiteY7" fmla="*/ 0 h 313556"/>
                <a:gd name="connsiteX8" fmla="*/ 0 w 3600400"/>
                <a:gd name="connsiteY8" fmla="*/ 0 h 313556"/>
                <a:gd name="connsiteX9" fmla="*/ 0 w 3600400"/>
                <a:gd name="connsiteY9" fmla="*/ 0 h 3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00400" h="313556">
                  <a:moveTo>
                    <a:pt x="0" y="0"/>
                  </a:moveTo>
                  <a:lnTo>
                    <a:pt x="3505167" y="0"/>
                  </a:lnTo>
                  <a:cubicBezTo>
                    <a:pt x="3530424" y="0"/>
                    <a:pt x="3554647" y="10034"/>
                    <a:pt x="3572507" y="27893"/>
                  </a:cubicBezTo>
                  <a:cubicBezTo>
                    <a:pt x="3590367" y="45753"/>
                    <a:pt x="3600400" y="69976"/>
                    <a:pt x="3600400" y="95233"/>
                  </a:cubicBezTo>
                  <a:lnTo>
                    <a:pt x="3600400" y="313556"/>
                  </a:lnTo>
                  <a:lnTo>
                    <a:pt x="3600400" y="313556"/>
                  </a:lnTo>
                  <a:lnTo>
                    <a:pt x="3600400" y="313556"/>
                  </a:lnTo>
                  <a:cubicBezTo>
                    <a:pt x="2400267" y="209037"/>
                    <a:pt x="3108581" y="5821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0" scaled="0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96" name="그룹 95"/>
          <p:cNvGrpSpPr/>
          <p:nvPr/>
        </p:nvGrpSpPr>
        <p:grpSpPr>
          <a:xfrm>
            <a:off x="4716016" y="4797152"/>
            <a:ext cx="3600400" cy="1172843"/>
            <a:chOff x="4716016" y="2007034"/>
            <a:chExt cx="3600400" cy="1172843"/>
          </a:xfrm>
        </p:grpSpPr>
        <p:sp>
          <p:nvSpPr>
            <p:cNvPr id="97" name="대각선 방향의 모서리가 둥근 사각형 93"/>
            <p:cNvSpPr/>
            <p:nvPr/>
          </p:nvSpPr>
          <p:spPr>
            <a:xfrm>
              <a:off x="4716016" y="2007034"/>
              <a:ext cx="3600400" cy="313556"/>
            </a:xfrm>
            <a:prstGeom prst="round2DiagRect">
              <a:avLst>
                <a:gd name="adj1" fmla="val 0"/>
                <a:gd name="adj2" fmla="val 30372"/>
              </a:avLst>
            </a:prstGeom>
            <a:gradFill flip="none" rotWithShape="1">
              <a:gsLst>
                <a:gs pos="0">
                  <a:srgbClr val="969696"/>
                </a:gs>
                <a:gs pos="100000">
                  <a:srgbClr val="666666"/>
                </a:gs>
              </a:gsLst>
              <a:lin ang="3600000" scaled="0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8" name="TextBox 97"/>
            <p:cNvSpPr txBox="1"/>
            <p:nvPr/>
          </p:nvSpPr>
          <p:spPr>
            <a:xfrm>
              <a:off x="4776390" y="2021892"/>
              <a:ext cx="11144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atinLnBrk="0">
                <a:defRPr/>
              </a:pPr>
              <a:r>
                <a:rPr lang="en-US" altLang="ko-KR" sz="1400" b="1" kern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END USER</a:t>
              </a:r>
              <a:endParaRPr lang="ko-KR" altLang="en-US" sz="1400" b="1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99" name="직사각형 98"/>
            <p:cNvSpPr/>
            <p:nvPr/>
          </p:nvSpPr>
          <p:spPr>
            <a:xfrm>
              <a:off x="4735066" y="2348880"/>
              <a:ext cx="3528392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latinLnBrk="0">
                <a:lnSpc>
                  <a:spcPct val="150000"/>
                </a:lnSpc>
                <a:buFont typeface="Wingdings" panose="05000000000000000000" pitchFamily="2" charset="2"/>
                <a:buChar char="§"/>
                <a:defRPr/>
              </a:pPr>
              <a:r>
                <a:rPr lang="en-US" altLang="ko-KR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Arial" pitchFamily="34" charset="0"/>
                </a:rPr>
                <a:t>SNS</a:t>
              </a: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Arial" pitchFamily="34" charset="0"/>
                </a:rPr>
                <a:t>의 불편함을 개선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Arial" pitchFamily="34" charset="0"/>
              </a:endParaRPr>
            </a:p>
            <a:p>
              <a:pPr marL="285750" indent="-285750" latinLnBrk="0">
                <a:lnSpc>
                  <a:spcPct val="150000"/>
                </a:lnSpc>
                <a:buFont typeface="Wingdings" panose="05000000000000000000" pitchFamily="2" charset="2"/>
                <a:buChar char="§"/>
                <a:defRPr/>
              </a:pPr>
              <a:r>
                <a:rPr lang="ko-KR" altLang="en-US" sz="1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08서울남산체 B" panose="02020603020101020101" pitchFamily="18" charset="-127"/>
                  <a:ea typeface="08서울남산체 B" panose="02020603020101020101" pitchFamily="18" charset="-127"/>
                  <a:cs typeface="Arial" pitchFamily="34" charset="0"/>
                </a:rPr>
                <a:t>원하는 정보만을 선별적 확보</a:t>
              </a:r>
              <a:endParaRPr lang="en-US" altLang="ko-KR" sz="1600" kern="0" dirty="0">
                <a:solidFill>
                  <a:schemeClr val="tx1">
                    <a:lumMod val="75000"/>
                    <a:lumOff val="25000"/>
                  </a:schemeClr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  <a:cs typeface="Arial" pitchFamily="34" charset="0"/>
              </a:endParaRPr>
            </a:p>
          </p:txBody>
        </p:sp>
        <p:sp>
          <p:nvSpPr>
            <p:cNvPr id="100" name="자유형 96"/>
            <p:cNvSpPr/>
            <p:nvPr/>
          </p:nvSpPr>
          <p:spPr>
            <a:xfrm>
              <a:off x="4716016" y="2007034"/>
              <a:ext cx="3600400" cy="313556"/>
            </a:xfrm>
            <a:custGeom>
              <a:avLst/>
              <a:gdLst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95233 w 3600400"/>
                <a:gd name="connsiteY7" fmla="*/ 313556 h 313556"/>
                <a:gd name="connsiteX8" fmla="*/ 27893 w 3600400"/>
                <a:gd name="connsiteY8" fmla="*/ 285663 h 313556"/>
                <a:gd name="connsiteX9" fmla="*/ 0 w 3600400"/>
                <a:gd name="connsiteY9" fmla="*/ 218323 h 313556"/>
                <a:gd name="connsiteX10" fmla="*/ 0 w 3600400"/>
                <a:gd name="connsiteY10" fmla="*/ 0 h 313556"/>
                <a:gd name="connsiteX11" fmla="*/ 0 w 3600400"/>
                <a:gd name="connsiteY11" fmla="*/ 0 h 313556"/>
                <a:gd name="connsiteX12" fmla="*/ 0 w 3600400"/>
                <a:gd name="connsiteY12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27893 w 3600400"/>
                <a:gd name="connsiteY7" fmla="*/ 285663 h 313556"/>
                <a:gd name="connsiteX8" fmla="*/ 0 w 3600400"/>
                <a:gd name="connsiteY8" fmla="*/ 218323 h 313556"/>
                <a:gd name="connsiteX9" fmla="*/ 0 w 3600400"/>
                <a:gd name="connsiteY9" fmla="*/ 0 h 313556"/>
                <a:gd name="connsiteX10" fmla="*/ 0 w 3600400"/>
                <a:gd name="connsiteY10" fmla="*/ 0 h 313556"/>
                <a:gd name="connsiteX11" fmla="*/ 0 w 3600400"/>
                <a:gd name="connsiteY11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0 w 3600400"/>
                <a:gd name="connsiteY7" fmla="*/ 218323 h 313556"/>
                <a:gd name="connsiteX8" fmla="*/ 0 w 3600400"/>
                <a:gd name="connsiteY8" fmla="*/ 0 h 313556"/>
                <a:gd name="connsiteX9" fmla="*/ 0 w 3600400"/>
                <a:gd name="connsiteY9" fmla="*/ 0 h 313556"/>
                <a:gd name="connsiteX10" fmla="*/ 0 w 3600400"/>
                <a:gd name="connsiteY10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0 w 3600400"/>
                <a:gd name="connsiteY7" fmla="*/ 0 h 313556"/>
                <a:gd name="connsiteX8" fmla="*/ 0 w 3600400"/>
                <a:gd name="connsiteY8" fmla="*/ 0 h 313556"/>
                <a:gd name="connsiteX9" fmla="*/ 0 w 3600400"/>
                <a:gd name="connsiteY9" fmla="*/ 0 h 313556"/>
                <a:gd name="connsiteX0" fmla="*/ 0 w 3600400"/>
                <a:gd name="connsiteY0" fmla="*/ 0 h 313556"/>
                <a:gd name="connsiteX1" fmla="*/ 3505167 w 3600400"/>
                <a:gd name="connsiteY1" fmla="*/ 0 h 313556"/>
                <a:gd name="connsiteX2" fmla="*/ 3572507 w 3600400"/>
                <a:gd name="connsiteY2" fmla="*/ 27893 h 313556"/>
                <a:gd name="connsiteX3" fmla="*/ 3600400 w 3600400"/>
                <a:gd name="connsiteY3" fmla="*/ 95233 h 313556"/>
                <a:gd name="connsiteX4" fmla="*/ 3600400 w 3600400"/>
                <a:gd name="connsiteY4" fmla="*/ 313556 h 313556"/>
                <a:gd name="connsiteX5" fmla="*/ 3600400 w 3600400"/>
                <a:gd name="connsiteY5" fmla="*/ 313556 h 313556"/>
                <a:gd name="connsiteX6" fmla="*/ 3600400 w 3600400"/>
                <a:gd name="connsiteY6" fmla="*/ 313556 h 313556"/>
                <a:gd name="connsiteX7" fmla="*/ 0 w 3600400"/>
                <a:gd name="connsiteY7" fmla="*/ 0 h 313556"/>
                <a:gd name="connsiteX8" fmla="*/ 0 w 3600400"/>
                <a:gd name="connsiteY8" fmla="*/ 0 h 313556"/>
                <a:gd name="connsiteX9" fmla="*/ 0 w 3600400"/>
                <a:gd name="connsiteY9" fmla="*/ 0 h 3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00400" h="313556">
                  <a:moveTo>
                    <a:pt x="0" y="0"/>
                  </a:moveTo>
                  <a:lnTo>
                    <a:pt x="3505167" y="0"/>
                  </a:lnTo>
                  <a:cubicBezTo>
                    <a:pt x="3530424" y="0"/>
                    <a:pt x="3554647" y="10034"/>
                    <a:pt x="3572507" y="27893"/>
                  </a:cubicBezTo>
                  <a:cubicBezTo>
                    <a:pt x="3590367" y="45753"/>
                    <a:pt x="3600400" y="69976"/>
                    <a:pt x="3600400" y="95233"/>
                  </a:cubicBezTo>
                  <a:lnTo>
                    <a:pt x="3600400" y="313556"/>
                  </a:lnTo>
                  <a:lnTo>
                    <a:pt x="3600400" y="313556"/>
                  </a:lnTo>
                  <a:lnTo>
                    <a:pt x="3600400" y="313556"/>
                  </a:lnTo>
                  <a:cubicBezTo>
                    <a:pt x="2400267" y="209037"/>
                    <a:pt x="3108581" y="5821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16000"/>
                  </a:schemeClr>
                </a:gs>
              </a:gsLst>
              <a:lin ang="0" scaled="0"/>
              <a:tileRect/>
            </a:gra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1" name="자유형 97"/>
          <p:cNvSpPr/>
          <p:nvPr/>
        </p:nvSpPr>
        <p:spPr>
          <a:xfrm>
            <a:off x="1670203" y="2573199"/>
            <a:ext cx="596573" cy="703526"/>
          </a:xfrm>
          <a:custGeom>
            <a:avLst/>
            <a:gdLst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0 w 607263"/>
              <a:gd name="connsiteY3" fmla="*/ 693257 h 693257"/>
              <a:gd name="connsiteX4" fmla="*/ 0 w 607263"/>
              <a:gd name="connsiteY4" fmla="*/ 0 h 693257"/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3894 w 607263"/>
              <a:gd name="connsiteY3" fmla="*/ 294745 h 693257"/>
              <a:gd name="connsiteX4" fmla="*/ 0 w 607263"/>
              <a:gd name="connsiteY4" fmla="*/ 0 h 693257"/>
              <a:gd name="connsiteX0" fmla="*/ 869 w 608132"/>
              <a:gd name="connsiteY0" fmla="*/ 0 h 693257"/>
              <a:gd name="connsiteX1" fmla="*/ 608132 w 608132"/>
              <a:gd name="connsiteY1" fmla="*/ 0 h 693257"/>
              <a:gd name="connsiteX2" fmla="*/ 608132 w 608132"/>
              <a:gd name="connsiteY2" fmla="*/ 693257 h 693257"/>
              <a:gd name="connsiteX3" fmla="*/ 0 w 608132"/>
              <a:gd name="connsiteY3" fmla="*/ 506676 h 693257"/>
              <a:gd name="connsiteX4" fmla="*/ 869 w 608132"/>
              <a:gd name="connsiteY4" fmla="*/ 0 h 693257"/>
              <a:gd name="connsiteX0" fmla="*/ 869 w 608132"/>
              <a:gd name="connsiteY0" fmla="*/ 0 h 621249"/>
              <a:gd name="connsiteX1" fmla="*/ 608132 w 608132"/>
              <a:gd name="connsiteY1" fmla="*/ 0 h 621249"/>
              <a:gd name="connsiteX2" fmla="*/ 608132 w 608132"/>
              <a:gd name="connsiteY2" fmla="*/ 621249 h 621249"/>
              <a:gd name="connsiteX3" fmla="*/ 0 w 608132"/>
              <a:gd name="connsiteY3" fmla="*/ 506676 h 621249"/>
              <a:gd name="connsiteX4" fmla="*/ 869 w 608132"/>
              <a:gd name="connsiteY4" fmla="*/ 0 h 621249"/>
              <a:gd name="connsiteX0" fmla="*/ 869 w 608132"/>
              <a:gd name="connsiteY0" fmla="*/ 0 h 668601"/>
              <a:gd name="connsiteX1" fmla="*/ 608132 w 608132"/>
              <a:gd name="connsiteY1" fmla="*/ 0 h 668601"/>
              <a:gd name="connsiteX2" fmla="*/ 606098 w 608132"/>
              <a:gd name="connsiteY2" fmla="*/ 668601 h 668601"/>
              <a:gd name="connsiteX3" fmla="*/ 0 w 608132"/>
              <a:gd name="connsiteY3" fmla="*/ 506676 h 668601"/>
              <a:gd name="connsiteX4" fmla="*/ 869 w 608132"/>
              <a:gd name="connsiteY4" fmla="*/ 0 h 668601"/>
              <a:gd name="connsiteX0" fmla="*/ 4106 w 608132"/>
              <a:gd name="connsiteY0" fmla="*/ 0 h 703526"/>
              <a:gd name="connsiteX1" fmla="*/ 608132 w 608132"/>
              <a:gd name="connsiteY1" fmla="*/ 34925 h 703526"/>
              <a:gd name="connsiteX2" fmla="*/ 606098 w 608132"/>
              <a:gd name="connsiteY2" fmla="*/ 703526 h 703526"/>
              <a:gd name="connsiteX3" fmla="*/ 0 w 608132"/>
              <a:gd name="connsiteY3" fmla="*/ 541601 h 703526"/>
              <a:gd name="connsiteX4" fmla="*/ 4106 w 608132"/>
              <a:gd name="connsiteY4" fmla="*/ 0 h 70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132" h="703526">
                <a:moveTo>
                  <a:pt x="4106" y="0"/>
                </a:moveTo>
                <a:lnTo>
                  <a:pt x="608132" y="34925"/>
                </a:lnTo>
                <a:lnTo>
                  <a:pt x="606098" y="703526"/>
                </a:lnTo>
                <a:lnTo>
                  <a:pt x="0" y="541601"/>
                </a:lnTo>
                <a:cubicBezTo>
                  <a:pt x="290" y="372709"/>
                  <a:pt x="3816" y="168892"/>
                  <a:pt x="410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alpha val="25000"/>
                </a:schemeClr>
              </a:gs>
              <a:gs pos="76000">
                <a:schemeClr val="accent1"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자유형 98"/>
          <p:cNvSpPr/>
          <p:nvPr/>
        </p:nvSpPr>
        <p:spPr>
          <a:xfrm>
            <a:off x="2264395" y="2553191"/>
            <a:ext cx="778284" cy="736888"/>
          </a:xfrm>
          <a:custGeom>
            <a:avLst/>
            <a:gdLst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0 w 607263"/>
              <a:gd name="connsiteY3" fmla="*/ 693257 h 693257"/>
              <a:gd name="connsiteX4" fmla="*/ 0 w 607263"/>
              <a:gd name="connsiteY4" fmla="*/ 0 h 693257"/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3894 w 607263"/>
              <a:gd name="connsiteY3" fmla="*/ 294745 h 693257"/>
              <a:gd name="connsiteX4" fmla="*/ 0 w 607263"/>
              <a:gd name="connsiteY4" fmla="*/ 0 h 693257"/>
              <a:gd name="connsiteX0" fmla="*/ 869 w 608132"/>
              <a:gd name="connsiteY0" fmla="*/ 0 h 693257"/>
              <a:gd name="connsiteX1" fmla="*/ 608132 w 608132"/>
              <a:gd name="connsiteY1" fmla="*/ 0 h 693257"/>
              <a:gd name="connsiteX2" fmla="*/ 608132 w 608132"/>
              <a:gd name="connsiteY2" fmla="*/ 693257 h 693257"/>
              <a:gd name="connsiteX3" fmla="*/ 0 w 608132"/>
              <a:gd name="connsiteY3" fmla="*/ 506676 h 693257"/>
              <a:gd name="connsiteX4" fmla="*/ 869 w 608132"/>
              <a:gd name="connsiteY4" fmla="*/ 0 h 693257"/>
              <a:gd name="connsiteX0" fmla="*/ 869 w 608132"/>
              <a:gd name="connsiteY0" fmla="*/ 0 h 621249"/>
              <a:gd name="connsiteX1" fmla="*/ 608132 w 608132"/>
              <a:gd name="connsiteY1" fmla="*/ 0 h 621249"/>
              <a:gd name="connsiteX2" fmla="*/ 608132 w 608132"/>
              <a:gd name="connsiteY2" fmla="*/ 621249 h 621249"/>
              <a:gd name="connsiteX3" fmla="*/ 0 w 608132"/>
              <a:gd name="connsiteY3" fmla="*/ 506676 h 621249"/>
              <a:gd name="connsiteX4" fmla="*/ 869 w 608132"/>
              <a:gd name="connsiteY4" fmla="*/ 0 h 621249"/>
              <a:gd name="connsiteX0" fmla="*/ 869 w 608132"/>
              <a:gd name="connsiteY0" fmla="*/ 0 h 668601"/>
              <a:gd name="connsiteX1" fmla="*/ 608132 w 608132"/>
              <a:gd name="connsiteY1" fmla="*/ 0 h 668601"/>
              <a:gd name="connsiteX2" fmla="*/ 606098 w 608132"/>
              <a:gd name="connsiteY2" fmla="*/ 668601 h 668601"/>
              <a:gd name="connsiteX3" fmla="*/ 0 w 608132"/>
              <a:gd name="connsiteY3" fmla="*/ 506676 h 668601"/>
              <a:gd name="connsiteX4" fmla="*/ 869 w 608132"/>
              <a:gd name="connsiteY4" fmla="*/ 0 h 668601"/>
              <a:gd name="connsiteX0" fmla="*/ 869 w 795991"/>
              <a:gd name="connsiteY0" fmla="*/ 0 h 506676"/>
              <a:gd name="connsiteX1" fmla="*/ 608132 w 795991"/>
              <a:gd name="connsiteY1" fmla="*/ 0 h 506676"/>
              <a:gd name="connsiteX2" fmla="*/ 795991 w 795991"/>
              <a:gd name="connsiteY2" fmla="*/ 281648 h 506676"/>
              <a:gd name="connsiteX3" fmla="*/ 0 w 795991"/>
              <a:gd name="connsiteY3" fmla="*/ 506676 h 506676"/>
              <a:gd name="connsiteX4" fmla="*/ 869 w 795991"/>
              <a:gd name="connsiteY4" fmla="*/ 0 h 506676"/>
              <a:gd name="connsiteX0" fmla="*/ 869 w 795991"/>
              <a:gd name="connsiteY0" fmla="*/ 227831 h 734507"/>
              <a:gd name="connsiteX1" fmla="*/ 791552 w 795991"/>
              <a:gd name="connsiteY1" fmla="*/ 0 h 734507"/>
              <a:gd name="connsiteX2" fmla="*/ 795991 w 795991"/>
              <a:gd name="connsiteY2" fmla="*/ 509479 h 734507"/>
              <a:gd name="connsiteX3" fmla="*/ 0 w 795991"/>
              <a:gd name="connsiteY3" fmla="*/ 734507 h 734507"/>
              <a:gd name="connsiteX4" fmla="*/ 869 w 795991"/>
              <a:gd name="connsiteY4" fmla="*/ 227831 h 734507"/>
              <a:gd name="connsiteX0" fmla="*/ 869 w 793563"/>
              <a:gd name="connsiteY0" fmla="*/ 227831 h 734507"/>
              <a:gd name="connsiteX1" fmla="*/ 791552 w 793563"/>
              <a:gd name="connsiteY1" fmla="*/ 0 h 734507"/>
              <a:gd name="connsiteX2" fmla="*/ 793563 w 793563"/>
              <a:gd name="connsiteY2" fmla="*/ 516623 h 734507"/>
              <a:gd name="connsiteX3" fmla="*/ 0 w 793563"/>
              <a:gd name="connsiteY3" fmla="*/ 734507 h 734507"/>
              <a:gd name="connsiteX4" fmla="*/ 869 w 793563"/>
              <a:gd name="connsiteY4" fmla="*/ 227831 h 734507"/>
              <a:gd name="connsiteX0" fmla="*/ 869 w 795459"/>
              <a:gd name="connsiteY0" fmla="*/ 230212 h 736888"/>
              <a:gd name="connsiteX1" fmla="*/ 793979 w 795459"/>
              <a:gd name="connsiteY1" fmla="*/ 0 h 736888"/>
              <a:gd name="connsiteX2" fmla="*/ 793563 w 795459"/>
              <a:gd name="connsiteY2" fmla="*/ 519004 h 736888"/>
              <a:gd name="connsiteX3" fmla="*/ 0 w 795459"/>
              <a:gd name="connsiteY3" fmla="*/ 736888 h 736888"/>
              <a:gd name="connsiteX4" fmla="*/ 869 w 795459"/>
              <a:gd name="connsiteY4" fmla="*/ 230212 h 736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459" h="736888">
                <a:moveTo>
                  <a:pt x="869" y="230212"/>
                </a:moveTo>
                <a:lnTo>
                  <a:pt x="793979" y="0"/>
                </a:lnTo>
                <a:cubicBezTo>
                  <a:pt x="795459" y="169826"/>
                  <a:pt x="792083" y="349178"/>
                  <a:pt x="793563" y="519004"/>
                </a:cubicBezTo>
                <a:lnTo>
                  <a:pt x="0" y="736888"/>
                </a:lnTo>
                <a:cubicBezTo>
                  <a:pt x="290" y="567996"/>
                  <a:pt x="579" y="399104"/>
                  <a:pt x="869" y="230212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alpha val="10000"/>
                </a:schemeClr>
              </a:gs>
              <a:gs pos="76000">
                <a:schemeClr val="accent1"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자유형 99"/>
          <p:cNvSpPr/>
          <p:nvPr/>
        </p:nvSpPr>
        <p:spPr>
          <a:xfrm>
            <a:off x="1669082" y="2393648"/>
            <a:ext cx="778284" cy="736888"/>
          </a:xfrm>
          <a:custGeom>
            <a:avLst/>
            <a:gdLst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0 w 607263"/>
              <a:gd name="connsiteY3" fmla="*/ 693257 h 693257"/>
              <a:gd name="connsiteX4" fmla="*/ 0 w 607263"/>
              <a:gd name="connsiteY4" fmla="*/ 0 h 693257"/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3894 w 607263"/>
              <a:gd name="connsiteY3" fmla="*/ 294745 h 693257"/>
              <a:gd name="connsiteX4" fmla="*/ 0 w 607263"/>
              <a:gd name="connsiteY4" fmla="*/ 0 h 693257"/>
              <a:gd name="connsiteX0" fmla="*/ 869 w 608132"/>
              <a:gd name="connsiteY0" fmla="*/ 0 h 693257"/>
              <a:gd name="connsiteX1" fmla="*/ 608132 w 608132"/>
              <a:gd name="connsiteY1" fmla="*/ 0 h 693257"/>
              <a:gd name="connsiteX2" fmla="*/ 608132 w 608132"/>
              <a:gd name="connsiteY2" fmla="*/ 693257 h 693257"/>
              <a:gd name="connsiteX3" fmla="*/ 0 w 608132"/>
              <a:gd name="connsiteY3" fmla="*/ 506676 h 693257"/>
              <a:gd name="connsiteX4" fmla="*/ 869 w 608132"/>
              <a:gd name="connsiteY4" fmla="*/ 0 h 693257"/>
              <a:gd name="connsiteX0" fmla="*/ 869 w 608132"/>
              <a:gd name="connsiteY0" fmla="*/ 0 h 621249"/>
              <a:gd name="connsiteX1" fmla="*/ 608132 w 608132"/>
              <a:gd name="connsiteY1" fmla="*/ 0 h 621249"/>
              <a:gd name="connsiteX2" fmla="*/ 608132 w 608132"/>
              <a:gd name="connsiteY2" fmla="*/ 621249 h 621249"/>
              <a:gd name="connsiteX3" fmla="*/ 0 w 608132"/>
              <a:gd name="connsiteY3" fmla="*/ 506676 h 621249"/>
              <a:gd name="connsiteX4" fmla="*/ 869 w 608132"/>
              <a:gd name="connsiteY4" fmla="*/ 0 h 621249"/>
              <a:gd name="connsiteX0" fmla="*/ 869 w 608132"/>
              <a:gd name="connsiteY0" fmla="*/ 0 h 668601"/>
              <a:gd name="connsiteX1" fmla="*/ 608132 w 608132"/>
              <a:gd name="connsiteY1" fmla="*/ 0 h 668601"/>
              <a:gd name="connsiteX2" fmla="*/ 606098 w 608132"/>
              <a:gd name="connsiteY2" fmla="*/ 668601 h 668601"/>
              <a:gd name="connsiteX3" fmla="*/ 0 w 608132"/>
              <a:gd name="connsiteY3" fmla="*/ 506676 h 668601"/>
              <a:gd name="connsiteX4" fmla="*/ 869 w 608132"/>
              <a:gd name="connsiteY4" fmla="*/ 0 h 668601"/>
              <a:gd name="connsiteX0" fmla="*/ 869 w 795991"/>
              <a:gd name="connsiteY0" fmla="*/ 0 h 506676"/>
              <a:gd name="connsiteX1" fmla="*/ 608132 w 795991"/>
              <a:gd name="connsiteY1" fmla="*/ 0 h 506676"/>
              <a:gd name="connsiteX2" fmla="*/ 795991 w 795991"/>
              <a:gd name="connsiteY2" fmla="*/ 281648 h 506676"/>
              <a:gd name="connsiteX3" fmla="*/ 0 w 795991"/>
              <a:gd name="connsiteY3" fmla="*/ 506676 h 506676"/>
              <a:gd name="connsiteX4" fmla="*/ 869 w 795991"/>
              <a:gd name="connsiteY4" fmla="*/ 0 h 506676"/>
              <a:gd name="connsiteX0" fmla="*/ 869 w 795991"/>
              <a:gd name="connsiteY0" fmla="*/ 227831 h 734507"/>
              <a:gd name="connsiteX1" fmla="*/ 791552 w 795991"/>
              <a:gd name="connsiteY1" fmla="*/ 0 h 734507"/>
              <a:gd name="connsiteX2" fmla="*/ 795991 w 795991"/>
              <a:gd name="connsiteY2" fmla="*/ 509479 h 734507"/>
              <a:gd name="connsiteX3" fmla="*/ 0 w 795991"/>
              <a:gd name="connsiteY3" fmla="*/ 734507 h 734507"/>
              <a:gd name="connsiteX4" fmla="*/ 869 w 795991"/>
              <a:gd name="connsiteY4" fmla="*/ 227831 h 734507"/>
              <a:gd name="connsiteX0" fmla="*/ 869 w 793563"/>
              <a:gd name="connsiteY0" fmla="*/ 227831 h 734507"/>
              <a:gd name="connsiteX1" fmla="*/ 791552 w 793563"/>
              <a:gd name="connsiteY1" fmla="*/ 0 h 734507"/>
              <a:gd name="connsiteX2" fmla="*/ 793563 w 793563"/>
              <a:gd name="connsiteY2" fmla="*/ 516623 h 734507"/>
              <a:gd name="connsiteX3" fmla="*/ 0 w 793563"/>
              <a:gd name="connsiteY3" fmla="*/ 734507 h 734507"/>
              <a:gd name="connsiteX4" fmla="*/ 869 w 793563"/>
              <a:gd name="connsiteY4" fmla="*/ 227831 h 734507"/>
              <a:gd name="connsiteX0" fmla="*/ 869 w 795459"/>
              <a:gd name="connsiteY0" fmla="*/ 230212 h 736888"/>
              <a:gd name="connsiteX1" fmla="*/ 793979 w 795459"/>
              <a:gd name="connsiteY1" fmla="*/ 0 h 736888"/>
              <a:gd name="connsiteX2" fmla="*/ 793563 w 795459"/>
              <a:gd name="connsiteY2" fmla="*/ 519004 h 736888"/>
              <a:gd name="connsiteX3" fmla="*/ 0 w 795459"/>
              <a:gd name="connsiteY3" fmla="*/ 736888 h 736888"/>
              <a:gd name="connsiteX4" fmla="*/ 869 w 795459"/>
              <a:gd name="connsiteY4" fmla="*/ 230212 h 736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5459" h="736888">
                <a:moveTo>
                  <a:pt x="869" y="230212"/>
                </a:moveTo>
                <a:lnTo>
                  <a:pt x="793979" y="0"/>
                </a:lnTo>
                <a:cubicBezTo>
                  <a:pt x="795459" y="169826"/>
                  <a:pt x="792083" y="349178"/>
                  <a:pt x="793563" y="519004"/>
                </a:cubicBezTo>
                <a:lnTo>
                  <a:pt x="0" y="736888"/>
                </a:lnTo>
                <a:cubicBezTo>
                  <a:pt x="290" y="567996"/>
                  <a:pt x="579" y="399104"/>
                  <a:pt x="869" y="230212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alpha val="41000"/>
                </a:schemeClr>
              </a:gs>
              <a:gs pos="76000">
                <a:schemeClr val="accent1"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자유형 100"/>
          <p:cNvSpPr/>
          <p:nvPr/>
        </p:nvSpPr>
        <p:spPr>
          <a:xfrm>
            <a:off x="2444403" y="2367732"/>
            <a:ext cx="596573" cy="703526"/>
          </a:xfrm>
          <a:custGeom>
            <a:avLst/>
            <a:gdLst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0 w 607263"/>
              <a:gd name="connsiteY3" fmla="*/ 693257 h 693257"/>
              <a:gd name="connsiteX4" fmla="*/ 0 w 607263"/>
              <a:gd name="connsiteY4" fmla="*/ 0 h 693257"/>
              <a:gd name="connsiteX0" fmla="*/ 0 w 607263"/>
              <a:gd name="connsiteY0" fmla="*/ 0 h 693257"/>
              <a:gd name="connsiteX1" fmla="*/ 607263 w 607263"/>
              <a:gd name="connsiteY1" fmla="*/ 0 h 693257"/>
              <a:gd name="connsiteX2" fmla="*/ 607263 w 607263"/>
              <a:gd name="connsiteY2" fmla="*/ 693257 h 693257"/>
              <a:gd name="connsiteX3" fmla="*/ 3894 w 607263"/>
              <a:gd name="connsiteY3" fmla="*/ 294745 h 693257"/>
              <a:gd name="connsiteX4" fmla="*/ 0 w 607263"/>
              <a:gd name="connsiteY4" fmla="*/ 0 h 693257"/>
              <a:gd name="connsiteX0" fmla="*/ 869 w 608132"/>
              <a:gd name="connsiteY0" fmla="*/ 0 h 693257"/>
              <a:gd name="connsiteX1" fmla="*/ 608132 w 608132"/>
              <a:gd name="connsiteY1" fmla="*/ 0 h 693257"/>
              <a:gd name="connsiteX2" fmla="*/ 608132 w 608132"/>
              <a:gd name="connsiteY2" fmla="*/ 693257 h 693257"/>
              <a:gd name="connsiteX3" fmla="*/ 0 w 608132"/>
              <a:gd name="connsiteY3" fmla="*/ 506676 h 693257"/>
              <a:gd name="connsiteX4" fmla="*/ 869 w 608132"/>
              <a:gd name="connsiteY4" fmla="*/ 0 h 693257"/>
              <a:gd name="connsiteX0" fmla="*/ 869 w 608132"/>
              <a:gd name="connsiteY0" fmla="*/ 0 h 621249"/>
              <a:gd name="connsiteX1" fmla="*/ 608132 w 608132"/>
              <a:gd name="connsiteY1" fmla="*/ 0 h 621249"/>
              <a:gd name="connsiteX2" fmla="*/ 608132 w 608132"/>
              <a:gd name="connsiteY2" fmla="*/ 621249 h 621249"/>
              <a:gd name="connsiteX3" fmla="*/ 0 w 608132"/>
              <a:gd name="connsiteY3" fmla="*/ 506676 h 621249"/>
              <a:gd name="connsiteX4" fmla="*/ 869 w 608132"/>
              <a:gd name="connsiteY4" fmla="*/ 0 h 621249"/>
              <a:gd name="connsiteX0" fmla="*/ 869 w 608132"/>
              <a:gd name="connsiteY0" fmla="*/ 0 h 668601"/>
              <a:gd name="connsiteX1" fmla="*/ 608132 w 608132"/>
              <a:gd name="connsiteY1" fmla="*/ 0 h 668601"/>
              <a:gd name="connsiteX2" fmla="*/ 606098 w 608132"/>
              <a:gd name="connsiteY2" fmla="*/ 668601 h 668601"/>
              <a:gd name="connsiteX3" fmla="*/ 0 w 608132"/>
              <a:gd name="connsiteY3" fmla="*/ 506676 h 668601"/>
              <a:gd name="connsiteX4" fmla="*/ 869 w 608132"/>
              <a:gd name="connsiteY4" fmla="*/ 0 h 668601"/>
              <a:gd name="connsiteX0" fmla="*/ 4106 w 608132"/>
              <a:gd name="connsiteY0" fmla="*/ 0 h 703526"/>
              <a:gd name="connsiteX1" fmla="*/ 608132 w 608132"/>
              <a:gd name="connsiteY1" fmla="*/ 34925 h 703526"/>
              <a:gd name="connsiteX2" fmla="*/ 606098 w 608132"/>
              <a:gd name="connsiteY2" fmla="*/ 703526 h 703526"/>
              <a:gd name="connsiteX3" fmla="*/ 0 w 608132"/>
              <a:gd name="connsiteY3" fmla="*/ 541601 h 703526"/>
              <a:gd name="connsiteX4" fmla="*/ 4106 w 608132"/>
              <a:gd name="connsiteY4" fmla="*/ 0 h 703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8132" h="703526">
                <a:moveTo>
                  <a:pt x="4106" y="0"/>
                </a:moveTo>
                <a:lnTo>
                  <a:pt x="608132" y="34925"/>
                </a:lnTo>
                <a:lnTo>
                  <a:pt x="606098" y="703526"/>
                </a:lnTo>
                <a:lnTo>
                  <a:pt x="0" y="541601"/>
                </a:lnTo>
                <a:cubicBezTo>
                  <a:pt x="290" y="372709"/>
                  <a:pt x="3816" y="168892"/>
                  <a:pt x="4106" y="0"/>
                </a:cubicBez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75000"/>
                  <a:lumOff val="25000"/>
                  <a:alpha val="13000"/>
                </a:schemeClr>
              </a:gs>
              <a:gs pos="76000">
                <a:schemeClr val="accent1">
                  <a:alpha val="0"/>
                </a:schemeClr>
              </a:gs>
            </a:gsLst>
            <a:lin ang="16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5" name="직선 연결선 104"/>
          <p:cNvCxnSpPr/>
          <p:nvPr/>
        </p:nvCxnSpPr>
        <p:spPr>
          <a:xfrm flipV="1">
            <a:off x="2270416" y="3061901"/>
            <a:ext cx="771525" cy="214312"/>
          </a:xfrm>
          <a:prstGeom prst="line">
            <a:avLst/>
          </a:prstGeom>
          <a:ln w="15875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연결선 105"/>
          <p:cNvCxnSpPr/>
          <p:nvPr/>
        </p:nvCxnSpPr>
        <p:spPr>
          <a:xfrm>
            <a:off x="1669319" y="3119359"/>
            <a:ext cx="598743" cy="157073"/>
          </a:xfrm>
          <a:prstGeom prst="line">
            <a:avLst/>
          </a:prstGeom>
          <a:ln w="15875">
            <a:gradFill flip="none" rotWithShape="1">
              <a:gsLst>
                <a:gs pos="0">
                  <a:schemeClr val="bg1"/>
                </a:gs>
                <a:gs pos="62000">
                  <a:schemeClr val="bg1">
                    <a:alpha val="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7" name="Picture 5" descr="D:\2.소스\1.png\종이위풍경\반짝이.PNG"/>
          <p:cNvPicPr>
            <a:picLocks noChangeAspect="1" noChangeArrowheads="1"/>
          </p:cNvPicPr>
          <p:nvPr/>
        </p:nvPicPr>
        <p:blipFill>
          <a:blip r:embed="rId4" cstate="print">
            <a:duotone>
              <a:schemeClr val="bg2">
                <a:shade val="45000"/>
                <a:satMod val="135000"/>
              </a:schemeClr>
              <a:prstClr val="white"/>
            </a:duotone>
            <a:lum bright="10000" contrast="-40000"/>
          </a:blip>
          <a:srcRect r="71920"/>
          <a:stretch>
            <a:fillRect/>
          </a:stretch>
        </p:blipFill>
        <p:spPr bwMode="auto">
          <a:xfrm rot="5400000">
            <a:off x="1511963" y="1639782"/>
            <a:ext cx="1512372" cy="1152938"/>
          </a:xfrm>
          <a:prstGeom prst="rect">
            <a:avLst/>
          </a:prstGeom>
          <a:noFill/>
        </p:spPr>
      </p:pic>
      <p:cxnSp>
        <p:nvCxnSpPr>
          <p:cNvPr id="108" name="직선 연결선 107"/>
          <p:cNvCxnSpPr/>
          <p:nvPr/>
        </p:nvCxnSpPr>
        <p:spPr>
          <a:xfrm flipV="1">
            <a:off x="2411760" y="2132856"/>
            <a:ext cx="0" cy="914039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직선 연결선 108"/>
          <p:cNvCxnSpPr/>
          <p:nvPr/>
        </p:nvCxnSpPr>
        <p:spPr>
          <a:xfrm>
            <a:off x="2411760" y="2132856"/>
            <a:ext cx="2303115" cy="0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타원 109"/>
          <p:cNvSpPr/>
          <p:nvPr/>
        </p:nvSpPr>
        <p:spPr>
          <a:xfrm flipV="1">
            <a:off x="2355397" y="2995670"/>
            <a:ext cx="111578" cy="111578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887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흐름도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 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봐</a:t>
            </a:r>
          </a:p>
        </p:txBody>
      </p:sp>
      <p:grpSp>
        <p:nvGrpSpPr>
          <p:cNvPr id="33" name="그룹 32"/>
          <p:cNvGrpSpPr/>
          <p:nvPr/>
        </p:nvGrpSpPr>
        <p:grpSpPr>
          <a:xfrm>
            <a:off x="5148064" y="476672"/>
            <a:ext cx="3816424" cy="5621951"/>
            <a:chOff x="5076056" y="435342"/>
            <a:chExt cx="3816424" cy="5621951"/>
          </a:xfrm>
        </p:grpSpPr>
        <p:sp>
          <p:nvSpPr>
            <p:cNvPr id="4" name="순서도: 수행의 시작/종료 3"/>
            <p:cNvSpPr/>
            <p:nvPr/>
          </p:nvSpPr>
          <p:spPr>
            <a:xfrm>
              <a:off x="5076056" y="435342"/>
              <a:ext cx="1512168" cy="504056"/>
            </a:xfrm>
            <a:prstGeom prst="flowChartTerminator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자료수집</a:t>
              </a:r>
            </a:p>
          </p:txBody>
        </p:sp>
        <p:sp>
          <p:nvSpPr>
            <p:cNvPr id="8" name="순서도: 수행의 시작/종료 7"/>
            <p:cNvSpPr/>
            <p:nvPr/>
          </p:nvSpPr>
          <p:spPr>
            <a:xfrm>
              <a:off x="5076056" y="5553237"/>
              <a:ext cx="1512168" cy="504056"/>
            </a:xfrm>
            <a:prstGeom prst="flowChartTerminator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종료</a:t>
              </a:r>
            </a:p>
          </p:txBody>
        </p:sp>
        <p:sp>
          <p:nvSpPr>
            <p:cNvPr id="10" name="순서도: 처리 9"/>
            <p:cNvSpPr/>
            <p:nvPr/>
          </p:nvSpPr>
          <p:spPr>
            <a:xfrm>
              <a:off x="5076056" y="3483388"/>
              <a:ext cx="1512168" cy="581392"/>
            </a:xfrm>
            <a:prstGeom prst="flowChartProcess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분석</a:t>
              </a:r>
            </a:p>
          </p:txBody>
        </p:sp>
        <p:sp>
          <p:nvSpPr>
            <p:cNvPr id="6" name="순서도: 준비 5"/>
            <p:cNvSpPr/>
            <p:nvPr/>
          </p:nvSpPr>
          <p:spPr>
            <a:xfrm>
              <a:off x="5076056" y="1324560"/>
              <a:ext cx="1512168" cy="648072"/>
            </a:xfrm>
            <a:prstGeom prst="flowChartPreparation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 err="1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전처리</a:t>
              </a:r>
              <a:endParaRPr lang="ko-KR" altLang="en-US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sp>
          <p:nvSpPr>
            <p:cNvPr id="7" name="순서도: 판단 6"/>
            <p:cNvSpPr/>
            <p:nvPr/>
          </p:nvSpPr>
          <p:spPr>
            <a:xfrm>
              <a:off x="5076056" y="2357794"/>
              <a:ext cx="1512168" cy="740432"/>
            </a:xfrm>
            <a:prstGeom prst="flowChartDecision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텍스트 분류</a:t>
              </a:r>
            </a:p>
          </p:txBody>
        </p:sp>
        <p:sp>
          <p:nvSpPr>
            <p:cNvPr id="13" name="순서도: 문서 12"/>
            <p:cNvSpPr/>
            <p:nvPr/>
          </p:nvSpPr>
          <p:spPr>
            <a:xfrm>
              <a:off x="5076056" y="4449942"/>
              <a:ext cx="1512168" cy="718135"/>
            </a:xfrm>
            <a:prstGeom prst="flowChartDocument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응용</a:t>
              </a:r>
              <a:endParaRPr lang="en-US" altLang="ko-KR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  <a:p>
              <a:pPr algn="ctr"/>
              <a:r>
                <a:rPr lang="en-US" altLang="ko-KR" sz="1200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(</a:t>
              </a:r>
              <a:r>
                <a:rPr lang="ko-KR" altLang="en-US" sz="1200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비즈니스 발굴</a:t>
              </a:r>
              <a:r>
                <a:rPr lang="en-US" altLang="ko-KR" sz="1200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)</a:t>
              </a:r>
              <a:endParaRPr lang="ko-KR" altLang="en-US" sz="12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16" name="직선 화살표 연결선 15"/>
            <p:cNvCxnSpPr>
              <a:stCxn id="4" idx="2"/>
              <a:endCxn id="6" idx="0"/>
            </p:cNvCxnSpPr>
            <p:nvPr/>
          </p:nvCxnSpPr>
          <p:spPr>
            <a:xfrm>
              <a:off x="5832140" y="939398"/>
              <a:ext cx="0" cy="385162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화살표 연결선 17"/>
            <p:cNvCxnSpPr>
              <a:cxnSpLocks/>
              <a:stCxn id="6" idx="2"/>
              <a:endCxn id="7" idx="0"/>
            </p:cNvCxnSpPr>
            <p:nvPr/>
          </p:nvCxnSpPr>
          <p:spPr>
            <a:xfrm>
              <a:off x="5832140" y="1972632"/>
              <a:ext cx="0" cy="385162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화살표 연결선 19"/>
            <p:cNvCxnSpPr>
              <a:cxnSpLocks/>
              <a:stCxn id="7" idx="2"/>
              <a:endCxn id="10" idx="0"/>
            </p:cNvCxnSpPr>
            <p:nvPr/>
          </p:nvCxnSpPr>
          <p:spPr>
            <a:xfrm>
              <a:off x="5832140" y="3098226"/>
              <a:ext cx="0" cy="385162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화살표 연결선 21"/>
            <p:cNvCxnSpPr>
              <a:stCxn id="10" idx="2"/>
              <a:endCxn id="13" idx="0"/>
            </p:cNvCxnSpPr>
            <p:nvPr/>
          </p:nvCxnSpPr>
          <p:spPr>
            <a:xfrm>
              <a:off x="5832140" y="4064780"/>
              <a:ext cx="0" cy="385162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화살표 연결선 23"/>
            <p:cNvCxnSpPr>
              <a:stCxn id="13" idx="2"/>
              <a:endCxn id="8" idx="0"/>
            </p:cNvCxnSpPr>
            <p:nvPr/>
          </p:nvCxnSpPr>
          <p:spPr>
            <a:xfrm>
              <a:off x="5832140" y="5120600"/>
              <a:ext cx="0" cy="432637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순서도: 처리 24"/>
            <p:cNvSpPr/>
            <p:nvPr/>
          </p:nvSpPr>
          <p:spPr>
            <a:xfrm>
              <a:off x="7380312" y="2437313"/>
              <a:ext cx="1512168" cy="581392"/>
            </a:xfrm>
            <a:prstGeom prst="flowChartProcess">
              <a:avLst/>
            </a:prstGeom>
            <a:solidFill>
              <a:schemeClr val="accent5">
                <a:lumMod val="20000"/>
                <a:lumOff val="80000"/>
              </a:schemeClr>
            </a:solidFill>
            <a:ln>
              <a:solidFill>
                <a:schemeClr val="tx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광고성</a:t>
              </a:r>
              <a:r>
                <a:rPr lang="en-US" altLang="ko-KR" dirty="0">
                  <a:solidFill>
                    <a:schemeClr val="tx2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08서울남산체 EB" panose="02020603020101020101" pitchFamily="18" charset="-127"/>
                  <a:ea typeface="08서울남산체 EB" panose="02020603020101020101" pitchFamily="18" charset="-127"/>
                </a:rPr>
                <a:t>?</a:t>
              </a:r>
              <a:endParaRPr lang="ko-KR" altLang="en-US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08서울남산체 EB" panose="02020603020101020101" pitchFamily="18" charset="-127"/>
                <a:ea typeface="08서울남산체 EB" panose="02020603020101020101" pitchFamily="18" charset="-127"/>
              </a:endParaRPr>
            </a:p>
          </p:txBody>
        </p:sp>
        <p:cxnSp>
          <p:nvCxnSpPr>
            <p:cNvPr id="27" name="직선 화살표 연결선 26"/>
            <p:cNvCxnSpPr>
              <a:cxnSpLocks/>
              <a:stCxn id="7" idx="3"/>
              <a:endCxn id="25" idx="1"/>
            </p:cNvCxnSpPr>
            <p:nvPr/>
          </p:nvCxnSpPr>
          <p:spPr>
            <a:xfrm flipV="1">
              <a:off x="6588224" y="2728009"/>
              <a:ext cx="792088" cy="1"/>
            </a:xfrm>
            <a:prstGeom prst="straightConnector1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연결선: 꺾임 31"/>
            <p:cNvCxnSpPr>
              <a:stCxn id="25" idx="2"/>
            </p:cNvCxnSpPr>
            <p:nvPr/>
          </p:nvCxnSpPr>
          <p:spPr>
            <a:xfrm rot="5400000">
              <a:off x="6887133" y="1963712"/>
              <a:ext cx="194271" cy="2304256"/>
            </a:xfrm>
            <a:prstGeom prst="bentConnector2">
              <a:avLst/>
            </a:prstGeom>
            <a:ln w="38100">
              <a:solidFill>
                <a:schemeClr val="tx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TextBox 15"/>
          <p:cNvSpPr txBox="1"/>
          <p:nvPr/>
        </p:nvSpPr>
        <p:spPr>
          <a:xfrm>
            <a:off x="411624" y="1585729"/>
            <a:ext cx="5240495" cy="48013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spAutoFit/>
          </a:bodyPr>
          <a:lstStyle/>
          <a:p>
            <a:pPr marL="285750" marR="0" lvl="0" indent="-285750" algn="l" defTabSz="914400" rtl="0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v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자료수집</a:t>
            </a:r>
            <a:endParaRPr lang="en-US" altLang="ko-KR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Python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Raw data </a:t>
            </a:r>
            <a:r>
              <a:rPr lang="ko-KR" altLang="en-US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수집</a:t>
            </a:r>
            <a:endParaRPr lang="en-US" altLang="ko-KR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kern="0" dirty="0" err="1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전처리</a:t>
            </a:r>
            <a:endParaRPr lang="en-US" altLang="ko-KR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</a:t>
            </a:r>
            <a:endParaRPr lang="en-US" altLang="ko-KR" sz="1200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한글 제외 모두 삭제 </a:t>
            </a:r>
            <a:r>
              <a:rPr lang="en-US" altLang="ko-KR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특수문자</a:t>
            </a:r>
            <a:r>
              <a:rPr lang="en-US" altLang="ko-KR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, </a:t>
            </a:r>
            <a:r>
              <a:rPr lang="ko-KR" altLang="en-US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영어</a:t>
            </a:r>
            <a:r>
              <a:rPr lang="en-US" altLang="ko-KR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 </a:t>
            </a:r>
            <a:r>
              <a:rPr lang="ko-KR" altLang="en-US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등</a:t>
            </a:r>
            <a:r>
              <a:rPr lang="en-US" altLang="ko-KR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</a:p>
          <a:p>
            <a:pPr marL="171450" indent="-171450">
              <a:lnSpc>
                <a:spcPct val="150000"/>
              </a:lnSpc>
              <a:buFont typeface="Wingdings" panose="05000000000000000000" pitchFamily="2" charset="2"/>
              <a:buChar char="v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텍스트 분류</a:t>
            </a:r>
            <a:endParaRPr lang="en-US" altLang="ko-KR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광고성 텍스트 </a:t>
            </a:r>
            <a:r>
              <a:rPr lang="en-US" altLang="ko-KR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</a:t>
            </a:r>
            <a:r>
              <a:rPr lang="ko-KR" altLang="en-US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태그 </a:t>
            </a:r>
            <a:r>
              <a:rPr lang="en-US" altLang="ko-KR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 </a:t>
            </a:r>
            <a:r>
              <a:rPr lang="ko-KR" altLang="en-US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게시글 </a:t>
            </a:r>
            <a:r>
              <a:rPr lang="en-US" altLang="ko-KR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/ </a:t>
            </a:r>
            <a:r>
              <a:rPr lang="ko-KR" altLang="en-US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프로필 정보</a:t>
            </a:r>
            <a:r>
              <a:rPr lang="en-US" altLang="ko-KR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)</a:t>
            </a:r>
            <a:endParaRPr lang="en-US" altLang="ko-KR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광고성 이미지 </a:t>
            </a:r>
            <a:r>
              <a:rPr lang="en-US" altLang="ko-KR" sz="1200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(Google Cloud Platform)</a:t>
            </a:r>
            <a:endParaRPr lang="en-US" altLang="ko-KR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분석</a:t>
            </a:r>
            <a:endParaRPr lang="en-US" altLang="ko-KR" kern="0" dirty="0">
              <a:solidFill>
                <a:srgbClr val="00000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Classifiers(SVMs, Logistic etc.)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Random Forest</a:t>
            </a:r>
          </a:p>
          <a:p>
            <a:pPr marL="742950" lvl="1" indent="-285750">
              <a:buFont typeface="Arial" panose="020B0604020202020204" pitchFamily="34" charset="0"/>
              <a:buChar char="•"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altLang="ko-KR" kern="0" dirty="0">
                <a:solidFill>
                  <a:srgbClr val="00000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Neural Network</a:t>
            </a:r>
          </a:p>
        </p:txBody>
      </p:sp>
    </p:spTree>
    <p:extLst>
      <p:ext uri="{BB962C8B-B14F-4D97-AF65-F5344CB8AC3E}">
        <p14:creationId xmlns:p14="http://schemas.microsoft.com/office/powerpoint/2010/main" val="39266736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3"/>
          <p:cNvSpPr/>
          <p:nvPr/>
        </p:nvSpPr>
        <p:spPr>
          <a:xfrm>
            <a:off x="411626" y="939398"/>
            <a:ext cx="7200799" cy="648071"/>
          </a:xfrm>
          <a:prstGeom prst="rect">
            <a:avLst/>
          </a:prstGeom>
          <a:noFill/>
          <a:ln>
            <a:noFill/>
            <a:prstDash val="solid"/>
          </a:ln>
        </p:spPr>
        <p:txBody>
          <a:bodyPr vert="horz" wrap="square" lIns="91440" tIns="45720" rIns="91440" bIns="45720" anchor="ctr" anchorCtr="0" compatLnSpc="1"/>
          <a:lstStyle/>
          <a:p>
            <a:pPr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ko-KR" altLang="en-US" sz="2800" kern="0" dirty="0">
                <a:solidFill>
                  <a:srgbClr val="00B0F0"/>
                </a:solidFill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데이터 수집</a:t>
            </a:r>
            <a:endParaRPr lang="en-US" sz="2800" kern="0" dirty="0">
              <a:solidFill>
                <a:srgbClr val="00B0F0"/>
              </a:solidFill>
              <a:latin typeface="08서울남산체 B" panose="02020603020101020101" pitchFamily="18" charset="-127"/>
              <a:ea typeface="08서울남산체 B" panose="02020603020101020101" pitchFamily="18" charset="-127"/>
            </a:endParaRPr>
          </a:p>
        </p:txBody>
      </p:sp>
      <p:sp>
        <p:nvSpPr>
          <p:cNvPr id="14" name="직사각형 3"/>
          <p:cNvSpPr/>
          <p:nvPr/>
        </p:nvSpPr>
        <p:spPr>
          <a:xfrm>
            <a:off x="0" y="6453336"/>
            <a:ext cx="9144000" cy="409354"/>
          </a:xfrm>
          <a:prstGeom prst="rect">
            <a:avLst/>
          </a:prstGeom>
          <a:solidFill>
            <a:srgbClr val="00B0F0"/>
          </a:solidFill>
          <a:ln>
            <a:noFill/>
            <a:prstDash val="solid"/>
          </a:ln>
        </p:spPr>
        <p:txBody>
          <a:bodyPr vert="horz" wrap="square" lIns="91440" tIns="45720" rIns="91440" bIns="45720" anchor="ctr" anchorCtr="1" compatLnSpc="1"/>
          <a:lstStyle/>
          <a:p>
            <a: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en-US" sz="1800" b="0" i="0" u="none" strike="noStrike" kern="1200" cap="none" spc="0" baseline="0" dirty="0">
              <a:solidFill>
                <a:srgbClr val="FFFFFF"/>
              </a:solidFill>
              <a:uFillTx/>
              <a:latin typeface="맑은 고딕"/>
              <a:ea typeface="맑은 고딕" pitchFamily="3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9751" y="321388"/>
            <a:ext cx="2449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‘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걸러서</a:t>
            </a:r>
            <a:r>
              <a:rPr lang="en-US" altLang="ko-KR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’ </a:t>
            </a:r>
            <a:r>
              <a:rPr lang="ko-KR" altLang="en-US" sz="3600" b="1" dirty="0">
                <a:latin typeface="08서울남산체 B" panose="02020603020101020101" pitchFamily="18" charset="-127"/>
                <a:ea typeface="08서울남산체 B" panose="02020603020101020101" pitchFamily="18" charset="-127"/>
              </a:rPr>
              <a:t>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3F984F6-E8FB-45F4-9E17-6819BC29CE0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58" y="1701968"/>
            <a:ext cx="2397490" cy="1600523"/>
          </a:xfrm>
          <a:prstGeom prst="rect">
            <a:avLst/>
          </a:prstGeom>
        </p:spPr>
      </p:pic>
      <p:pic>
        <p:nvPicPr>
          <p:cNvPr id="1028" name="Picture 4" descr="python에 대한 이미지 검색결과">
            <a:extLst>
              <a:ext uri="{FF2B5EF4-FFF2-40B4-BE49-F238E27FC236}">
                <a16:creationId xmlns:a16="http://schemas.microsoft.com/office/drawing/2014/main" id="{B4D4AF42-A7B9-44B4-9054-D6916D4407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2546" y="2600908"/>
            <a:ext cx="1656184" cy="1656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oogle vision에 대한 이미지 검색결과">
            <a:extLst>
              <a:ext uri="{FF2B5EF4-FFF2-40B4-BE49-F238E27FC236}">
                <a16:creationId xmlns:a16="http://schemas.microsoft.com/office/drawing/2014/main" id="{AFD4D4FD-C840-4A98-89F8-2B5EA0BE8E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4128" y="1648279"/>
            <a:ext cx="2808312" cy="1654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연결선: 꺾임 5">
            <a:extLst>
              <a:ext uri="{FF2B5EF4-FFF2-40B4-BE49-F238E27FC236}">
                <a16:creationId xmlns:a16="http://schemas.microsoft.com/office/drawing/2014/main" id="{907096D5-8F0C-4EED-ADF6-847996E3CEC9}"/>
              </a:ext>
            </a:extLst>
          </p:cNvPr>
          <p:cNvCxnSpPr>
            <a:cxnSpLocks/>
          </p:cNvCxnSpPr>
          <p:nvPr/>
        </p:nvCxnSpPr>
        <p:spPr>
          <a:xfrm>
            <a:off x="1898403" y="3372330"/>
            <a:ext cx="1593477" cy="432048"/>
          </a:xfrm>
          <a:prstGeom prst="bentConnector3">
            <a:avLst>
              <a:gd name="adj1" fmla="val 1972"/>
            </a:avLst>
          </a:prstGeom>
          <a:ln w="57150">
            <a:solidFill>
              <a:srgbClr val="35A5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EFC9CC48-6F9A-4150-A0F0-3047C4747F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4323899"/>
            <a:ext cx="2625080" cy="1627550"/>
          </a:xfrm>
          <a:prstGeom prst="rect">
            <a:avLst/>
          </a:prstGeom>
        </p:spPr>
      </p:pic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F181D98C-D007-49A2-8F72-5BEB2975FCDB}"/>
              </a:ext>
            </a:extLst>
          </p:cNvPr>
          <p:cNvCxnSpPr>
            <a:cxnSpLocks/>
            <a:endCxn id="1030" idx="1"/>
          </p:cNvCxnSpPr>
          <p:nvPr/>
        </p:nvCxnSpPr>
        <p:spPr>
          <a:xfrm flipV="1">
            <a:off x="5076056" y="2475385"/>
            <a:ext cx="648072" cy="377551"/>
          </a:xfrm>
          <a:prstGeom prst="straightConnector1">
            <a:avLst/>
          </a:prstGeom>
          <a:ln w="57150">
            <a:solidFill>
              <a:srgbClr val="35A5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FF9D9F99-640F-419E-AAD5-FA923E1BE32C}"/>
              </a:ext>
            </a:extLst>
          </p:cNvPr>
          <p:cNvCxnSpPr>
            <a:cxnSpLocks/>
          </p:cNvCxnSpPr>
          <p:nvPr/>
        </p:nvCxnSpPr>
        <p:spPr>
          <a:xfrm>
            <a:off x="4977373" y="4129597"/>
            <a:ext cx="962779" cy="608717"/>
          </a:xfrm>
          <a:prstGeom prst="straightConnector1">
            <a:avLst/>
          </a:prstGeom>
          <a:ln w="57150">
            <a:solidFill>
              <a:srgbClr val="35A59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06A0614-076C-4C7E-80FF-39E36442EC17}"/>
              </a:ext>
            </a:extLst>
          </p:cNvPr>
          <p:cNvSpPr txBox="1"/>
          <p:nvPr/>
        </p:nvSpPr>
        <p:spPr>
          <a:xfrm>
            <a:off x="1852322" y="3874217"/>
            <a:ext cx="1224136" cy="314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>
                <a:solidFill>
                  <a:srgbClr val="35A59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08서울남산체 EB" panose="02020603020101020101"/>
              </a:rPr>
              <a:t>사용자 정보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3821003-F451-4001-A6AE-7F38A446BD95}"/>
              </a:ext>
            </a:extLst>
          </p:cNvPr>
          <p:cNvSpPr txBox="1"/>
          <p:nvPr/>
        </p:nvSpPr>
        <p:spPr>
          <a:xfrm>
            <a:off x="5384358" y="2995109"/>
            <a:ext cx="1707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5A59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08서울남산체 EB" panose="02020603020101020101"/>
              </a:rPr>
              <a:t>이미지 관련 정보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2D2B236-7D9C-431F-B675-91F6E6547365}"/>
              </a:ext>
            </a:extLst>
          </p:cNvPr>
          <p:cNvSpPr txBox="1"/>
          <p:nvPr/>
        </p:nvSpPr>
        <p:spPr>
          <a:xfrm>
            <a:off x="4232230" y="4724025"/>
            <a:ext cx="170792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rgbClr val="35A59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08서울남산체 EB" panose="02020603020101020101"/>
              </a:rPr>
              <a:t>텍스트 관련 정보</a:t>
            </a:r>
          </a:p>
        </p:txBody>
      </p:sp>
    </p:spTree>
    <p:extLst>
      <p:ext uri="{BB962C8B-B14F-4D97-AF65-F5344CB8AC3E}">
        <p14:creationId xmlns:p14="http://schemas.microsoft.com/office/powerpoint/2010/main" val="1867681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</TotalTime>
  <Words>1640</Words>
  <Application>Microsoft Office PowerPoint</Application>
  <PresentationFormat>화면 슬라이드 쇼(4:3)</PresentationFormat>
  <Paragraphs>490</Paragraphs>
  <Slides>29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42" baseType="lpstr">
      <vt:lpstr>08서울남산체 B</vt:lpstr>
      <vt:lpstr>08서울남산체 EB</vt:lpstr>
      <vt:lpstr>08서울남산체 M</vt:lpstr>
      <vt:lpstr>Arno Pro Smbd Display</vt:lpstr>
      <vt:lpstr>HY강B</vt:lpstr>
      <vt:lpstr>맑은 고딕</vt:lpstr>
      <vt:lpstr>서울남산체 B</vt:lpstr>
      <vt:lpstr>Algerian</vt:lpstr>
      <vt:lpstr>Arial</vt:lpstr>
      <vt:lpstr>Arial Narrow</vt:lpstr>
      <vt:lpstr>Cambria Math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Jay Lee</dc:creator>
  <cp:lastModifiedBy> 차욱현</cp:lastModifiedBy>
  <cp:revision>312</cp:revision>
  <dcterms:created xsi:type="dcterms:W3CDTF">2017-03-14T18:04:12Z</dcterms:created>
  <dcterms:modified xsi:type="dcterms:W3CDTF">2017-06-21T08:42:00Z</dcterms:modified>
</cp:coreProperties>
</file>

<file path=docProps/thumbnail.jpeg>
</file>